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311" r:id="rId2"/>
    <p:sldId id="320" r:id="rId3"/>
    <p:sldId id="33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5" r:id="rId12"/>
    <p:sldId id="313" r:id="rId13"/>
    <p:sldId id="377" r:id="rId14"/>
    <p:sldId id="358" r:id="rId15"/>
    <p:sldId id="365" r:id="rId16"/>
    <p:sldId id="366" r:id="rId17"/>
    <p:sldId id="361" r:id="rId18"/>
    <p:sldId id="362" r:id="rId19"/>
    <p:sldId id="363" r:id="rId20"/>
    <p:sldId id="364" r:id="rId21"/>
    <p:sldId id="359" r:id="rId22"/>
    <p:sldId id="360" r:id="rId23"/>
    <p:sldId id="349" r:id="rId24"/>
    <p:sldId id="350" r:id="rId25"/>
    <p:sldId id="351" r:id="rId26"/>
    <p:sldId id="353" r:id="rId27"/>
    <p:sldId id="352" r:id="rId28"/>
    <p:sldId id="347" r:id="rId29"/>
    <p:sldId id="376" r:id="rId30"/>
    <p:sldId id="348" r:id="rId31"/>
    <p:sldId id="309" r:id="rId32"/>
    <p:sldId id="286" r:id="rId33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>
        <p:scale>
          <a:sx n="80" d="100"/>
          <a:sy n="80" d="100"/>
        </p:scale>
        <p:origin x="-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6888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0638" y="0"/>
            <a:ext cx="2928937" cy="496888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B93933B-04F8-4BAC-979C-5A8E27194311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28938" cy="496887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0638" y="9444038"/>
            <a:ext cx="2928937" cy="496887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1E2BF502-ABB8-43B3-BA20-D47CF72CA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29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6888"/>
          </a:xfrm>
          <a:prstGeom prst="rect">
            <a:avLst/>
          </a:prstGeom>
        </p:spPr>
        <p:txBody>
          <a:bodyPr vert="horz" lIns="95435" tIns="47717" rIns="95435" bIns="47717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0638" y="0"/>
            <a:ext cx="2928937" cy="496888"/>
          </a:xfrm>
          <a:prstGeom prst="rect">
            <a:avLst/>
          </a:prstGeom>
        </p:spPr>
        <p:txBody>
          <a:bodyPr vert="horz" lIns="95435" tIns="47717" rIns="95435" bIns="47717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43F62CE-5FAD-4E8B-B38D-AC1B74BC6135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35" tIns="47717" rIns="95435" bIns="4771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5435" tIns="47717" rIns="95435" bIns="477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28938" cy="496887"/>
          </a:xfrm>
          <a:prstGeom prst="rect">
            <a:avLst/>
          </a:prstGeom>
        </p:spPr>
        <p:txBody>
          <a:bodyPr vert="horz" lIns="95435" tIns="47717" rIns="95435" bIns="47717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0638" y="9444038"/>
            <a:ext cx="2928937" cy="496887"/>
          </a:xfrm>
          <a:prstGeom prst="rect">
            <a:avLst/>
          </a:prstGeom>
        </p:spPr>
        <p:txBody>
          <a:bodyPr vert="horz" lIns="95435" tIns="47717" rIns="95435" bIns="47717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BFB6016-E377-4978-A465-4776BE36A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94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ABE84D-052C-47FC-A7BE-E0F84B549E3F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A997-45F6-4E86-82D3-DC8E8913DE67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3697-07FD-4E1F-8B4C-16B72BC64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881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9125D-9922-4157-8B4C-F49A8581EC4F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7D321-9A74-4834-B40E-7398F446C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085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15BD-E458-413A-986A-2E30594D0E80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2FF0C-5A7D-426D-B012-140AB6864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410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22036-2C19-43A5-BD4B-1B56B9CE961A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30DD-E8EB-494C-BAB7-1BB2362BF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1345"/>
      </p:ext>
    </p:extLst>
  </p:cSld>
  <p:clrMapOvr>
    <a:masterClrMapping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0E2F-CE50-46D6-8373-1F0B969B3782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A245-A6EE-4BA2-ABFD-86E3F88B4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947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127BC-1B27-4523-AB15-A8DD7294DC49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A92C8-14C8-4260-B6F1-F3F64E97E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0166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B3785-0A37-4986-A52D-B7E9D05C46A0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FAB15-0252-41F1-9F87-8404B9347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369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61217-3D73-4D30-9E09-D1F84F474737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59ACC-C885-4F98-8953-8B706C1F7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275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9198D-49E6-434E-BA32-C55C6AE47544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BAB7-DBC0-419F-96F3-D73CC1BE0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401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C467B-C063-4536-A37A-758C23DDBF0E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A38C5-E760-419A-BD50-F6EBA1A6A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0097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4CE1-A22A-4A3E-A784-DFE0CA1D10AF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E9F1-7BD5-4EB0-8A8C-B8553449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262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1E50A-1567-4258-B910-6EBB37755976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02846-DAAF-45D5-A17E-65A80B92C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1639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AAFEDBB-767A-4CF5-A21F-1A7B55F83E1E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E6BC285-41AA-474F-8711-F19296323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8186738" y="6643688"/>
            <a:ext cx="9572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/>
              <a:t>Designed by M’to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9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1000" y="1490008"/>
            <a:ext cx="5558637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SELAMAT DATANG </a:t>
            </a:r>
          </a:p>
          <a:p>
            <a:pPr algn="ctr">
              <a:defRPr/>
            </a:pPr>
            <a:r>
              <a:rPr lang="en-US" sz="4000" b="1" dirty="0">
                <a:ln w="17780" cmpd="sng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PESERTA </a:t>
            </a:r>
          </a:p>
          <a:p>
            <a:pPr algn="ctr">
              <a:defRPr/>
            </a:pPr>
            <a:r>
              <a:rPr lang="en-US" sz="4000" b="1" dirty="0">
                <a:ln w="17780" cmpd="sng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WORKSHOP </a:t>
            </a:r>
          </a:p>
          <a:p>
            <a:pPr algn="ctr">
              <a:defRPr/>
            </a:pPr>
            <a:r>
              <a:rPr lang="en-ID" sz="4000" b="1" dirty="0">
                <a:ln w="17780" cmpd="sng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2020</a:t>
            </a:r>
            <a:endParaRPr lang="en-US" sz="4000" b="1" dirty="0">
              <a:ln w="17780" cmpd="sng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28600" y="9906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FFFF00"/>
                </a:solidFill>
                <a:latin typeface="+mn-lt"/>
              </a:rPr>
              <a:t>MEMBUAT LAPORAN PELAKSANAAN ADMINISTRASI KELURAHAN KEPADA CAMAT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SETIAP 1 (</a:t>
            </a:r>
            <a:r>
              <a:rPr lang="en-US" sz="1100" b="1" dirty="0" err="1">
                <a:latin typeface="+mn-lt"/>
              </a:rPr>
              <a:t>satu</a:t>
            </a:r>
            <a:r>
              <a:rPr lang="en-US" sz="1100" b="1" dirty="0">
                <a:latin typeface="+mn-lt"/>
              </a:rPr>
              <a:t>) BULAN SEKALI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/>
              </a:solidFill>
              <a:latin typeface="Brush Script MT" pitchFamily="66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2209800"/>
            <a:ext cx="525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ID" sz="1200" b="1" dirty="0">
                <a:solidFill>
                  <a:srgbClr val="FFFF00"/>
                </a:solidFill>
                <a:latin typeface="+mn-lt"/>
              </a:rPr>
              <a:t>MEREKAPITULASI LAPORAN SESUAI DENGAN WILAYAH KERJA KECAMATAN .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ID" sz="1200" b="1" dirty="0">
                <a:solidFill>
                  <a:srgbClr val="FFFF00"/>
                </a:solidFill>
                <a:latin typeface="+mn-lt"/>
              </a:rPr>
              <a:t>MENYAMPAIKAN HASIL REKAPITULASI LAPORAN DALAM BENTUK  LAPORAN KEPADA WALIKOTA </a:t>
            </a:r>
            <a:r>
              <a:rPr lang="en-ID" sz="1200" b="1" dirty="0">
                <a:latin typeface="+mn-lt"/>
              </a:rPr>
              <a:t>MELALUI</a:t>
            </a:r>
            <a:r>
              <a:rPr lang="en-ID" sz="1200" b="1" dirty="0">
                <a:solidFill>
                  <a:srgbClr val="FFFF00"/>
                </a:solidFill>
                <a:latin typeface="+mn-lt"/>
              </a:rPr>
              <a:t> KEPALA BAGIAN ADMINISTRASI PEMERINTAHAN DAN OTONOMO DAERAH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n-lt"/>
              </a:rPr>
              <a:t>	SETIAP 1 (</a:t>
            </a:r>
            <a:r>
              <a:rPr lang="en-US" sz="1200" b="1" dirty="0" err="1">
                <a:latin typeface="+mn-lt"/>
              </a:rPr>
              <a:t>satu</a:t>
            </a:r>
            <a:r>
              <a:rPr lang="en-US" sz="1200" b="1" dirty="0">
                <a:latin typeface="+mn-lt"/>
              </a:rPr>
              <a:t>) BULAN SEKALI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ID" sz="1200" b="1" dirty="0">
              <a:solidFill>
                <a:srgbClr val="FFFF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GB" sz="1200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/>
              </a:solidFill>
              <a:latin typeface="Brush Script MT" pitchFamily="66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4724400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ID" sz="1200" b="1" dirty="0">
                <a:solidFill>
                  <a:srgbClr val="FFFF00"/>
                </a:solidFill>
                <a:latin typeface="+mn-lt"/>
              </a:rPr>
              <a:t>MEREKAPITULASI LAPORAN YANG TELAH DISAMPAIKAN OLEH CAMAT .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1" lang="en-ID" sz="1200" b="1" dirty="0">
                <a:solidFill>
                  <a:srgbClr val="FFFF00"/>
                </a:solidFill>
                <a:latin typeface="+mn-lt"/>
              </a:rPr>
              <a:t>MENYAMPAIKAN HASIL REKAPITULASI LAPORAN DALAM BENTUK LAPORAN KEPADA WALIKOTA SURABAYA </a:t>
            </a:r>
            <a:r>
              <a:rPr kumimoji="1" lang="en-ID" sz="1200" b="1" dirty="0">
                <a:latin typeface="+mn-lt"/>
              </a:rPr>
              <a:t>MELAUI</a:t>
            </a:r>
            <a:r>
              <a:rPr kumimoji="1" lang="en-ID" sz="1200" b="1" dirty="0">
                <a:solidFill>
                  <a:srgbClr val="FFFF00"/>
                </a:solidFill>
                <a:latin typeface="+mn-lt"/>
              </a:rPr>
              <a:t> SEKRETARIS DAERAH 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ID" sz="1200" b="1" dirty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1200" b="1" dirty="0">
                <a:latin typeface="+mn-lt"/>
              </a:rPr>
              <a:t>SETIAP 3 (</a:t>
            </a:r>
            <a:r>
              <a:rPr lang="en-US" sz="1200" b="1" dirty="0" err="1">
                <a:latin typeface="+mn-lt"/>
              </a:rPr>
              <a:t>tiga</a:t>
            </a:r>
            <a:r>
              <a:rPr lang="en-US" sz="1200" b="1" dirty="0">
                <a:latin typeface="+mn-lt"/>
              </a:rPr>
              <a:t>) BULAN SEKALI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GB" sz="1200" dirty="0">
              <a:solidFill>
                <a:srgbClr val="FFFF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/>
              </a:solidFill>
              <a:latin typeface="Brush Script MT" pitchFamily="66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dirty="0">
                <a:solidFill>
                  <a:schemeClr val="bg1"/>
                </a:solidFill>
                <a:latin typeface="Brush Script MT" pitchFamily="66" charset="0"/>
              </a:rPr>
              <a:t>v</a:t>
            </a:r>
            <a:endParaRPr lang="en-US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1290638" y="228600"/>
            <a:ext cx="6405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GB" sz="2400">
                <a:solidFill>
                  <a:srgbClr val="FFFF00"/>
                </a:solidFill>
                <a:latin typeface="Showcard Gothic" pitchFamily="82" charset="0"/>
              </a:rPr>
              <a:t>M  E  K  A  N  I  S  M  E     P   E   L   A   P   O   R   A   N</a:t>
            </a:r>
          </a:p>
        </p:txBody>
      </p:sp>
      <p:sp>
        <p:nvSpPr>
          <p:cNvPr id="12294" name="Rectangle 12"/>
          <p:cNvSpPr>
            <a:spLocks noChangeArrowheads="1"/>
          </p:cNvSpPr>
          <p:nvPr/>
        </p:nvSpPr>
        <p:spPr bwMode="auto">
          <a:xfrm>
            <a:off x="4019550" y="6124575"/>
            <a:ext cx="184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GB" sz="1200"/>
              <a:t>Pasal  7 PW 33 Th 2009</a:t>
            </a:r>
          </a:p>
        </p:txBody>
      </p:sp>
      <p:sp>
        <p:nvSpPr>
          <p:cNvPr id="12295" name="Rectangle 13"/>
          <p:cNvSpPr>
            <a:spLocks noChangeArrowheads="1"/>
          </p:cNvSpPr>
          <p:nvPr/>
        </p:nvSpPr>
        <p:spPr bwMode="auto">
          <a:xfrm>
            <a:off x="1765300" y="838200"/>
            <a:ext cx="2790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GB">
                <a:latin typeface="Arial Black" pitchFamily="34" charset="0"/>
              </a:rPr>
              <a:t>KEWAJIBAN  LURAH</a:t>
            </a:r>
          </a:p>
        </p:txBody>
      </p:sp>
      <p:sp>
        <p:nvSpPr>
          <p:cNvPr id="12296" name="Rectangle 14"/>
          <p:cNvSpPr>
            <a:spLocks noChangeArrowheads="1"/>
          </p:cNvSpPr>
          <p:nvPr/>
        </p:nvSpPr>
        <p:spPr bwMode="auto">
          <a:xfrm>
            <a:off x="1752600" y="1828800"/>
            <a:ext cx="288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GB">
                <a:latin typeface="Arial Black" pitchFamily="34" charset="0"/>
              </a:rPr>
              <a:t>KEWAJIBAN   CAMAT</a:t>
            </a:r>
          </a:p>
        </p:txBody>
      </p:sp>
      <p:sp>
        <p:nvSpPr>
          <p:cNvPr id="12297" name="Rectangle 15"/>
          <p:cNvSpPr>
            <a:spLocks noChangeArrowheads="1"/>
          </p:cNvSpPr>
          <p:nvPr/>
        </p:nvSpPr>
        <p:spPr bwMode="auto">
          <a:xfrm>
            <a:off x="457200" y="4038600"/>
            <a:ext cx="6418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GB" sz="1400">
                <a:latin typeface="Arial Black" pitchFamily="34" charset="0"/>
              </a:rPr>
              <a:t>KEWAJIBAN  </a:t>
            </a:r>
            <a:r>
              <a:rPr lang="en-ID" sz="1400" b="1">
                <a:latin typeface="Arial Black" pitchFamily="34" charset="0"/>
              </a:rPr>
              <a:t>KEPALA BAGIAN ADMINISTRASI PEMERINTAHAN </a:t>
            </a:r>
          </a:p>
          <a:p>
            <a:pPr algn="ctr"/>
            <a:r>
              <a:rPr lang="en-ID" sz="1400" b="1">
                <a:latin typeface="Arial Black" pitchFamily="34" charset="0"/>
              </a:rPr>
              <a:t>DAN OTONOMO DAERAH</a:t>
            </a:r>
            <a:endParaRPr lang="en-US" sz="1400" b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685800" y="1524000"/>
            <a:ext cx="4191000" cy="4191000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None/>
              <a:defRPr/>
            </a:pPr>
            <a:endParaRPr lang="en-US" sz="1000" dirty="0" smtClean="0">
              <a:solidFill>
                <a:schemeClr val="bg2"/>
              </a:solidFill>
            </a:endParaRP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</a:rPr>
              <a:t>SURAT  BIASA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solidFill>
                  <a:srgbClr val="FFFF00"/>
                </a:solidFill>
                <a:effectLst/>
                <a:latin typeface="Bahnschrift" pitchFamily="34" charset="0"/>
                <a:ea typeface="Roboto" pitchFamily="2" charset="0"/>
              </a:rPr>
              <a:t>SURAT  KETERANGAN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SURAT  PERINTAH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SURAT  IZIN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SURAT  PERJANJIAN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SURAT  PERINTAH TUGAS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SURAT  PERINTAH PERJALANAN DINAS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SURAT  KUASA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SURAT  UNDANGAN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SURAT  KETERANGAN MELAKSANAKAN  TUGAS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SURAT  PANGGILAN</a:t>
            </a:r>
          </a:p>
          <a:p>
            <a:pPr eaLnBrk="1" hangingPunct="1">
              <a:buSzPct val="100000"/>
              <a:buFont typeface="Wingdings" pitchFamily="2" charset="2"/>
              <a:buAutoNum type="arabicPeriod"/>
              <a:defRPr/>
            </a:pPr>
            <a:endParaRPr lang="en-US" sz="1000" b="1" dirty="0" smtClean="0">
              <a:effectLst/>
              <a:latin typeface="Bahnschrift" pitchFamily="34" charset="0"/>
              <a:ea typeface="Roboto" pitchFamily="2" charset="0"/>
            </a:endParaRPr>
          </a:p>
          <a:p>
            <a:pPr eaLnBrk="1" hangingPunct="1">
              <a:buSzPct val="100000"/>
              <a:buFont typeface="Wingdings" pitchFamily="2" charset="2"/>
              <a:buAutoNum type="arabicPeriod" startAt="8"/>
              <a:defRPr/>
            </a:pPr>
            <a:endParaRPr lang="en-US" sz="1000" b="1" dirty="0" smtClean="0">
              <a:effectLst/>
              <a:latin typeface="Bahnschrift" pitchFamily="34" charset="0"/>
              <a:ea typeface="Roboto" pitchFamily="2" charset="0"/>
            </a:endParaRPr>
          </a:p>
          <a:p>
            <a:pPr eaLnBrk="1" hangingPunct="1">
              <a:buSzPct val="100000"/>
              <a:buFont typeface="Wingdings" pitchFamily="2" charset="2"/>
              <a:buAutoNum type="arabicPeriod" startAt="6"/>
              <a:defRPr/>
            </a:pPr>
            <a:endParaRPr lang="en-US" sz="1000" dirty="0" smtClean="0">
              <a:solidFill>
                <a:schemeClr val="bg2"/>
              </a:solidFill>
            </a:endParaRPr>
          </a:p>
        </p:txBody>
      </p:sp>
      <p:sp>
        <p:nvSpPr>
          <p:cNvPr id="243716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5105400" y="1676400"/>
            <a:ext cx="3810000" cy="4038600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12.	NOTA  DINAS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13.	NOTA  PENGAJUAN  KONSEP        NASKAH  DINAS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14.	LEMBAR  DISPOSISI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15.	TELAAHAN  STAF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16.	PENGUMUMAN 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17.	LAPORAN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18.	REKOMENDASI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19.	BERITA  ACARA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20.	DAFTAR  HADIR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21.	PIAGAM</a:t>
            </a: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r>
              <a:rPr lang="id-ID" sz="1600" b="1" dirty="0" smtClean="0">
                <a:effectLst/>
                <a:latin typeface="Bahnschrift" pitchFamily="34" charset="0"/>
                <a:ea typeface="Roboto" pitchFamily="2" charset="0"/>
              </a:rPr>
              <a:t>22.	SERTIFIKAT</a:t>
            </a:r>
            <a:endParaRPr lang="en-US" sz="1600" b="1" dirty="0" smtClean="0">
              <a:effectLst/>
              <a:latin typeface="Bahnschrift" pitchFamily="34" charset="0"/>
              <a:ea typeface="Roboto" pitchFamily="2" charset="0"/>
            </a:endParaRPr>
          </a:p>
          <a:p>
            <a:pPr eaLnBrk="1" hangingPunct="1">
              <a:buSzPct val="100000"/>
              <a:buFont typeface="Wingdings" pitchFamily="2" charset="2"/>
              <a:buNone/>
              <a:defRPr/>
            </a:pPr>
            <a:endParaRPr lang="en-US" sz="1000" dirty="0" smtClean="0">
              <a:solidFill>
                <a:schemeClr val="bg2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id-ID" sz="2400" dirty="0" smtClean="0">
                <a:solidFill>
                  <a:srgbClr val="00B0F0"/>
                </a:solidFill>
                <a:latin typeface="Ravie" pitchFamily="82" charset="0"/>
              </a:rPr>
              <a:t>22</a:t>
            </a:r>
            <a:r>
              <a:rPr lang="id-ID" sz="2400" dirty="0" smtClean="0">
                <a:solidFill>
                  <a:schemeClr val="tx1"/>
                </a:solidFill>
                <a:latin typeface="Ravie" pitchFamily="82" charset="0"/>
              </a:rPr>
              <a:t> </a:t>
            </a:r>
            <a:r>
              <a:rPr lang="id-ID" sz="2400" dirty="0" smtClean="0">
                <a:solidFill>
                  <a:srgbClr val="FFFF00"/>
                </a:solidFill>
                <a:latin typeface="Jokerman" pitchFamily="82" charset="0"/>
              </a:rPr>
              <a:t>B3NTUK  NASKAH  DINAS</a:t>
            </a:r>
            <a:br>
              <a:rPr lang="id-ID" sz="2400" dirty="0" smtClean="0">
                <a:solidFill>
                  <a:srgbClr val="FFFF00"/>
                </a:solidFill>
                <a:latin typeface="Jokerman" pitchFamily="82" charset="0"/>
              </a:rPr>
            </a:br>
            <a:r>
              <a:rPr lang="id-ID" sz="2400" dirty="0" smtClean="0">
                <a:solidFill>
                  <a:schemeClr val="tx1"/>
                </a:solidFill>
                <a:latin typeface="Jokerman" pitchFamily="82" charset="0"/>
              </a:rPr>
              <a:t>YANG  DI  TANDATANGANI  LURAH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3276600" y="601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1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Pasal</a:t>
            </a:r>
            <a:r>
              <a:rPr lang="en-US" sz="1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d-ID" sz="1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30 Perwali </a:t>
            </a:r>
            <a:r>
              <a:rPr lang="en-US" sz="1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No: </a:t>
            </a:r>
            <a:r>
              <a:rPr lang="id-ID" sz="1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68</a:t>
            </a:r>
            <a:r>
              <a:rPr lang="en-US" sz="1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Th</a:t>
            </a:r>
            <a:r>
              <a:rPr lang="en-US" sz="1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201</a:t>
            </a:r>
            <a:r>
              <a:rPr lang="id-ID" sz="1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1</a:t>
            </a:r>
            <a:r>
              <a:rPr lang="en-US" sz="1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14341" name="Picture 2" descr="C:\Users\ACER\Pictures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9038"/>
            <a:ext cx="914400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19200" y="838200"/>
            <a:ext cx="6882885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PELAYANAN 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2362200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FFFF00"/>
                </a:solidFill>
                <a:latin typeface="Arial Black" pitchFamily="34" charset="0"/>
              </a:rPr>
              <a:t>KEGIATAN  ATAU  RANGKAIAN  KEGIATAN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DALAM  RANGKA  PEMENUHAN  KEBUTUHAN  PELAYANAN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FFFF00"/>
                </a:solidFill>
                <a:latin typeface="Arial Black" pitchFamily="34" charset="0"/>
              </a:rPr>
              <a:t>SESUAI DENGAN PERATURAN PERUNDANG-UNDANGAN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BAGI SETIAP WARGA NEGARA DAN PENDUDUK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FFFF00"/>
                </a:solidFill>
                <a:latin typeface="Arial Black" pitchFamily="34" charset="0"/>
              </a:rPr>
              <a:t>ATAS  BARANG, JASA, DAN/ATAU  PELAYANAN  ADMINISTRASI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 YANG  DISEDIAKAN  OLEH PENYELENGGARA  PELAYANAN  PUBLIK.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300"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600">
                <a:latin typeface="Tahoma" pitchFamily="34" charset="0"/>
              </a:rPr>
              <a:t>Pasal 1 ayat (1) UU No: 25 Tahun 2009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609600" y="1981200"/>
            <a:ext cx="89154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>
                <a:latin typeface="Jokerman" pitchFamily="82" charset="0"/>
              </a:rPr>
              <a:t>1. </a:t>
            </a:r>
            <a:r>
              <a:rPr lang="en-US" sz="1400">
                <a:latin typeface="Jokerman" pitchFamily="82" charset="0"/>
              </a:rPr>
              <a:t>KEPENTINGAN UMUM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2.  KEPASTIAN HUKUM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3.  KESAMAAN HAK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4.  KESEIMBANGAN HAK DAN KEWAJIBAN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5.  KEPROPESIONALAN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6.  PARTISIPATIF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7.  PERSAMAAN PERLAKUAN/ TIDAK DISKRIMINATIF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8.  KETERBUKAAN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9.  AKUNTABILITAS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10. FASILITAS DAN PERLAKUAN KHUSUS BAGI KELOMPOK RENTAN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11. KETEPATAN WAKTU</a:t>
            </a:r>
          </a:p>
          <a:p>
            <a:pPr marL="290513" indent="-290513">
              <a:spcBef>
                <a:spcPct val="20000"/>
              </a:spcBef>
              <a:tabLst>
                <a:tab pos="1422400" algn="l"/>
              </a:tabLst>
            </a:pPr>
            <a:r>
              <a:rPr lang="en-US" sz="1400">
                <a:latin typeface="Jokerman" pitchFamily="82" charset="0"/>
              </a:rPr>
              <a:t>12. KECEPATAN, KEMUDAHAN DAN KETERJANGKAUAN</a:t>
            </a: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-76200" y="757238"/>
            <a:ext cx="792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2400" b="1">
                <a:solidFill>
                  <a:srgbClr val="FFFF00"/>
                </a:solidFill>
                <a:latin typeface="Ravie" pitchFamily="82" charset="0"/>
              </a:rPr>
              <a:t>ASAS–ASAS  PELAYANAN  PUBLIK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3657600" y="6154738"/>
            <a:ext cx="2590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1000">
                <a:latin typeface="Arial Black" pitchFamily="34" charset="0"/>
              </a:rPr>
              <a:t>Pasal 4 UU No: 25 Th 2009</a:t>
            </a:r>
            <a:endParaRPr kumimoji="1" lang="en-US" sz="1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1313" y="304800"/>
            <a:ext cx="8497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en-GB" sz="2500" b="1">
                <a:latin typeface="Arial Black" pitchFamily="34" charset="0"/>
              </a:rPr>
              <a:t>PRILAKU PELAKSANA PELAYANAN</a:t>
            </a:r>
          </a:p>
          <a:p>
            <a:pPr algn="ctr" eaLnBrk="1" hangingPunct="1"/>
            <a:r>
              <a:rPr kumimoji="1" lang="en-GB" sz="1400" b="1">
                <a:cs typeface="Arial" charset="0"/>
              </a:rPr>
              <a:t>Pasal 34 UU No; 25 Tahun 2009 </a:t>
            </a:r>
          </a:p>
          <a:p>
            <a:pPr algn="ctr" eaLnBrk="1" hangingPunct="1"/>
            <a:endParaRPr kumimoji="1" lang="en-GB" sz="1400" b="1">
              <a:latin typeface="Arial Black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7200" y="1524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75000"/>
              </a:lnSpc>
            </a:pPr>
            <a:endParaRPr lang="en-US" sz="400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2438" y="1143000"/>
            <a:ext cx="800576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Adil dan tidak diskriminasi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 b="1">
                <a:latin typeface="Khmer UI" pitchFamily="34" charset="0"/>
                <a:ea typeface="Khmer UI" pitchFamily="34" charset="0"/>
                <a:cs typeface="Khmer UI" pitchFamily="34" charset="0"/>
              </a:rPr>
              <a:t>Cermat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 b="1">
                <a:latin typeface="Khmer UI" pitchFamily="34" charset="0"/>
                <a:ea typeface="Khmer UI" pitchFamily="34" charset="0"/>
                <a:cs typeface="Khmer UI" pitchFamily="34" charset="0"/>
              </a:rPr>
              <a:t>Santun dan ramah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Tegas, andal, dan tidak memberikan putusan yang berlarut – larut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Profesional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 b="1">
                <a:latin typeface="Khmer UI" pitchFamily="34" charset="0"/>
                <a:ea typeface="Khmer UI" pitchFamily="34" charset="0"/>
                <a:cs typeface="Khmer UI" pitchFamily="34" charset="0"/>
              </a:rPr>
              <a:t>Tidak mempersulit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Patuh pada perintah atasan yang sah dan wajar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Menjunjung tinggi nilai-nilai akuntabilitas dan integritas institusi penyelenggara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 b="1">
                <a:latin typeface="Khmer UI" pitchFamily="34" charset="0"/>
                <a:ea typeface="Khmer UI" pitchFamily="34" charset="0"/>
                <a:cs typeface="Khmer UI" pitchFamily="34" charset="0"/>
              </a:rPr>
              <a:t>Tidak membocorkan informasi </a:t>
            </a: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atau dokumen yang wajib dirahasiakan sesuai dengan peraturan perundang-undangan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Terbuka dan mengambil langkah yang tepat untuk menghindari benturan kepentingan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Tidak menyalahgunakan sarana dan prasarana serta fasilitas pelayanan publik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 b="1">
                <a:latin typeface="Khmer UI" pitchFamily="34" charset="0"/>
                <a:ea typeface="Khmer UI" pitchFamily="34" charset="0"/>
                <a:cs typeface="Khmer UI" pitchFamily="34" charset="0"/>
              </a:rPr>
              <a:t>Tidak memberikan informasi yang salah</a:t>
            </a:r>
            <a:r>
              <a:rPr lang="en-US" sz="1600" b="1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 </a:t>
            </a: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atau menyesatkan dalam menanggapi permintaan informasi serta proaktif dalam memenuhi kepentingan masyarakat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 b="1">
                <a:latin typeface="Khmer UI" pitchFamily="34" charset="0"/>
                <a:ea typeface="Khmer UI" pitchFamily="34" charset="0"/>
                <a:cs typeface="Khmer UI" pitchFamily="34" charset="0"/>
              </a:rPr>
              <a:t>Tidak menyalahgunakan informasi, </a:t>
            </a: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jabatan, dan / atau  kewenangan  yang dimiliki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>
                <a:solidFill>
                  <a:srgbClr val="FFFF00"/>
                </a:solidFill>
                <a:latin typeface="Khmer UI" pitchFamily="34" charset="0"/>
                <a:ea typeface="Khmer UI" pitchFamily="34" charset="0"/>
                <a:cs typeface="Khmer UI" pitchFamily="34" charset="0"/>
              </a:rPr>
              <a:t>Sesuai dengan kepantasan</a:t>
            </a:r>
          </a:p>
          <a:p>
            <a:pPr marL="457200" indent="-457200" eaLnBrk="0" hangingPunct="0">
              <a:lnSpc>
                <a:spcPts val="2200"/>
              </a:lnSpc>
              <a:buFontTx/>
              <a:buAutoNum type="arabicPeriod"/>
            </a:pPr>
            <a:r>
              <a:rPr lang="en-US" sz="1600" b="1">
                <a:latin typeface="Khmer UI" pitchFamily="34" charset="0"/>
                <a:ea typeface="Khmer UI" pitchFamily="34" charset="0"/>
                <a:cs typeface="Khmer UI" pitchFamily="34" charset="0"/>
              </a:rPr>
              <a:t>Tidak menyimpang dari prosedur</a:t>
            </a:r>
          </a:p>
          <a:p>
            <a:pPr marL="457200" indent="-457200" eaLnBrk="0" hangingPunct="0">
              <a:lnSpc>
                <a:spcPct val="75000"/>
              </a:lnSpc>
            </a:pPr>
            <a:endParaRPr lang="en-US" sz="1600">
              <a:latin typeface="Khmer UI" pitchFamily="34" charset="0"/>
              <a:ea typeface="Khmer UI" pitchFamily="34" charset="0"/>
              <a:cs typeface="Khmer UI" pitchFamily="34" charset="0"/>
            </a:endParaRPr>
          </a:p>
          <a:p>
            <a:pPr marL="457200" indent="-457200"/>
            <a:endParaRPr lang="en-US">
              <a:solidFill>
                <a:schemeClr val="bg2"/>
              </a:solidFill>
              <a:latin typeface="Calibri" pitchFamily="34" charset="0"/>
            </a:endParaRPr>
          </a:p>
          <a:p>
            <a:pPr marL="457200" indent="-457200"/>
            <a:endParaRPr lang="en-US">
              <a:solidFill>
                <a:schemeClr val="tx2"/>
              </a:solidFill>
              <a:latin typeface="Brush Script MT" pitchFamily="66" charset="0"/>
            </a:endParaRPr>
          </a:p>
          <a:p>
            <a:pPr marL="457200" indent="-457200" eaLnBrk="0" hangingPunct="0">
              <a:lnSpc>
                <a:spcPct val="75000"/>
              </a:lnSpc>
              <a:buFontTx/>
              <a:buAutoNum type="arabicPeriod" startAt="2"/>
            </a:pPr>
            <a:endParaRPr lang="en-US">
              <a:solidFill>
                <a:schemeClr val="tx2"/>
              </a:solidFill>
              <a:latin typeface="Brush Script MT" pitchFamily="66" charset="0"/>
            </a:endParaRPr>
          </a:p>
          <a:p>
            <a:pPr marL="457200" indent="-457200" eaLnBrk="0" hangingPunct="0">
              <a:lnSpc>
                <a:spcPct val="75000"/>
              </a:lnSpc>
            </a:pPr>
            <a:endParaRPr lang="en-US">
              <a:solidFill>
                <a:schemeClr val="tx2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82804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en-GB" sz="2500" b="1">
                <a:latin typeface="Arial Black" pitchFamily="34" charset="0"/>
              </a:rPr>
              <a:t>HAK MASYARAKAT</a:t>
            </a:r>
          </a:p>
          <a:p>
            <a:pPr algn="ctr" eaLnBrk="1" hangingPunct="1"/>
            <a:r>
              <a:rPr kumimoji="1" lang="en-GB">
                <a:latin typeface="Arial Narrow" pitchFamily="34" charset="0"/>
              </a:rPr>
              <a:t>Pasal 18 UU No: 25 Th 2009</a:t>
            </a:r>
            <a:endParaRPr kumimoji="1" lang="en-US">
              <a:latin typeface="Arial Narrow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09600" y="228600"/>
            <a:ext cx="8991600" cy="82677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10 w 21600"/>
              <a:gd name="T13" fmla="*/ 1810 h 21600"/>
              <a:gd name="T14" fmla="*/ 19790 w 21600"/>
              <a:gd name="T15" fmla="*/ 197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9" y="21600"/>
                </a:lnTo>
                <a:lnTo>
                  <a:pt x="2158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fontAlgn="auto">
              <a:spcBef>
                <a:spcPct val="20000"/>
              </a:spcBef>
              <a:spcAft>
                <a:spcPts val="0"/>
              </a:spcAft>
              <a:tabLst>
                <a:tab pos="1422400" algn="l"/>
              </a:tabLst>
              <a:defRPr/>
            </a:pP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Tahoma" pitchFamily="34" charset="0"/>
            </a:endParaRP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422400" algn="l"/>
              </a:tabLst>
              <a:defRPr/>
            </a:pPr>
            <a:r>
              <a:rPr lang="en-US" dirty="0" err="1">
                <a:latin typeface="Tahoma" pitchFamily="34" charset="0"/>
              </a:rPr>
              <a:t>Mengetahui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kebenaran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isi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standar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endParaRPr lang="en-US" dirty="0">
              <a:latin typeface="Tahoma" pitchFamily="34" charset="0"/>
            </a:endParaRP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422400" algn="l"/>
              </a:tabLst>
              <a:defRPr/>
            </a:pPr>
            <a:r>
              <a:rPr lang="en-US" dirty="0" err="1">
                <a:latin typeface="Tahoma" pitchFamily="34" charset="0"/>
              </a:rPr>
              <a:t>Mengawasi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pelaksanaan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standar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endParaRPr lang="en-US" dirty="0">
              <a:latin typeface="Tahoma" pitchFamily="34" charset="0"/>
            </a:endParaRP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422400" algn="l"/>
              </a:tabLst>
              <a:defRPr/>
            </a:pPr>
            <a:r>
              <a:rPr lang="en-US" dirty="0" err="1">
                <a:latin typeface="Tahoma" pitchFamily="34" charset="0"/>
              </a:rPr>
              <a:t>Mendapat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tanggapan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terhadap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pengaduan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yg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diajukan</a:t>
            </a:r>
            <a:endParaRPr lang="en-US" dirty="0">
              <a:latin typeface="Tahoma" pitchFamily="34" charset="0"/>
            </a:endParaRP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422400" algn="l"/>
              </a:tabLst>
              <a:defRPr/>
            </a:pPr>
            <a:r>
              <a:rPr lang="en-US" dirty="0" err="1">
                <a:latin typeface="Tahoma" pitchFamily="34" charset="0"/>
              </a:rPr>
              <a:t>Mendapat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advokasi</a:t>
            </a:r>
            <a:r>
              <a:rPr lang="en-US" dirty="0">
                <a:latin typeface="Tahoma" pitchFamily="34" charset="0"/>
              </a:rPr>
              <a:t>, </a:t>
            </a:r>
            <a:r>
              <a:rPr lang="en-US" dirty="0" err="1">
                <a:latin typeface="Tahoma" pitchFamily="34" charset="0"/>
              </a:rPr>
              <a:t>perlindungan</a:t>
            </a:r>
            <a:r>
              <a:rPr lang="en-US" dirty="0">
                <a:latin typeface="Tahoma" pitchFamily="34" charset="0"/>
              </a:rPr>
              <a:t>, </a:t>
            </a:r>
            <a:r>
              <a:rPr lang="en-US" dirty="0" err="1">
                <a:latin typeface="Tahoma" pitchFamily="34" charset="0"/>
              </a:rPr>
              <a:t>dan</a:t>
            </a:r>
            <a:r>
              <a:rPr lang="en-US" dirty="0">
                <a:latin typeface="Tahoma" pitchFamily="34" charset="0"/>
              </a:rPr>
              <a:t>/</a:t>
            </a:r>
            <a:r>
              <a:rPr lang="en-US" dirty="0" err="1">
                <a:latin typeface="Tahoma" pitchFamily="34" charset="0"/>
              </a:rPr>
              <a:t>atau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pemenuhan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endParaRPr lang="en-US" dirty="0">
              <a:latin typeface="Tahoma" pitchFamily="34" charset="0"/>
            </a:endParaRP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422400" algn="l"/>
              </a:tabLst>
              <a:defRPr/>
            </a:pPr>
            <a:r>
              <a:rPr lang="en-US" dirty="0" err="1">
                <a:latin typeface="Tahoma" pitchFamily="34" charset="0"/>
              </a:rPr>
              <a:t>Memberitahukan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kpd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pimpinan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penyelenggara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unt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memperbaiki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apabila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yg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diberikan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tdk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sesuai</a:t>
            </a:r>
            <a:r>
              <a:rPr lang="en-US" dirty="0">
                <a:latin typeface="Tahoma" pitchFamily="34" charset="0"/>
              </a:rPr>
              <a:t> dg </a:t>
            </a:r>
            <a:r>
              <a:rPr lang="en-US" dirty="0" err="1">
                <a:latin typeface="Tahoma" pitchFamily="34" charset="0"/>
              </a:rPr>
              <a:t>standar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endParaRPr lang="en-US" dirty="0">
              <a:latin typeface="Tahoma" pitchFamily="34" charset="0"/>
            </a:endParaRP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Tx/>
              <a:buAutoNum type="arabicPeriod" startAt="6"/>
              <a:tabLst>
                <a:tab pos="1422400" algn="l"/>
              </a:tabLst>
              <a:defRPr/>
            </a:pPr>
            <a:r>
              <a:rPr lang="en-US" dirty="0" err="1">
                <a:latin typeface="Tahoma" pitchFamily="34" charset="0"/>
              </a:rPr>
              <a:t>Memberitahukan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kpd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pelaksana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unt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memperbaiki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apabila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r>
              <a:rPr lang="en-US" dirty="0">
                <a:latin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</a:rPr>
              <a:t>diberikan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tdk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sesuai</a:t>
            </a:r>
            <a:r>
              <a:rPr lang="en-US" dirty="0">
                <a:latin typeface="Tahoma" pitchFamily="34" charset="0"/>
              </a:rPr>
              <a:t> dg </a:t>
            </a:r>
            <a:r>
              <a:rPr lang="en-US" dirty="0" err="1">
                <a:latin typeface="Tahoma" pitchFamily="34" charset="0"/>
              </a:rPr>
              <a:t>standar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endParaRPr lang="en-US" dirty="0">
              <a:latin typeface="Tahoma" pitchFamily="34" charset="0"/>
            </a:endParaRP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Tx/>
              <a:buAutoNum type="arabicPeriod" startAt="6"/>
              <a:tabLst>
                <a:tab pos="1422400" algn="l"/>
              </a:tabLst>
              <a:defRPr/>
            </a:pP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Mengadukan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pelaksana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yang </a:t>
            </a:r>
            <a:r>
              <a:rPr lang="en-US" dirty="0" err="1">
                <a:latin typeface="Tahoma" pitchFamily="34" charset="0"/>
              </a:rPr>
              <a:t>melakukan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penyimpangan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standar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dan</a:t>
            </a:r>
            <a:r>
              <a:rPr lang="en-US" dirty="0">
                <a:latin typeface="Tahoma" pitchFamily="34" charset="0"/>
              </a:rPr>
              <a:t> / </a:t>
            </a:r>
            <a:r>
              <a:rPr lang="en-US" dirty="0" err="1">
                <a:latin typeface="Tahoma" pitchFamily="34" charset="0"/>
              </a:rPr>
              <a:t>atau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tidak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memperbaiki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kepada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penyelenggara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dan</a:t>
            </a:r>
            <a:r>
              <a:rPr lang="en-US" dirty="0">
                <a:latin typeface="Tahoma" pitchFamily="34" charset="0"/>
              </a:rPr>
              <a:t> Ombudsman</a:t>
            </a: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tabLst>
                <a:tab pos="1422400" algn="l"/>
              </a:tabLst>
              <a:defRPr/>
            </a:pPr>
            <a:r>
              <a:rPr lang="en-US" dirty="0">
                <a:latin typeface="Tahoma" pitchFamily="34" charset="0"/>
              </a:rPr>
              <a:t>8.	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Mengadukan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pen</a:t>
            </a:r>
            <a:r>
              <a:rPr lang="en-US" dirty="0" err="1">
                <a:solidFill>
                  <a:srgbClr val="FFFF00"/>
                </a:solidFill>
                <a:latin typeface="Tahoma" pitchFamily="34" charset="0"/>
              </a:rPr>
              <a:t>yelenggara</a:t>
            </a:r>
            <a:r>
              <a:rPr lang="en-US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yang </a:t>
            </a:r>
            <a:r>
              <a:rPr lang="en-US" dirty="0" err="1">
                <a:latin typeface="Tahoma" pitchFamily="34" charset="0"/>
              </a:rPr>
              <a:t>melakukan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penyimpangan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standar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dan</a:t>
            </a:r>
            <a:r>
              <a:rPr lang="en-US" dirty="0">
                <a:latin typeface="Tahoma" pitchFamily="34" charset="0"/>
              </a:rPr>
              <a:t> / </a:t>
            </a:r>
            <a:r>
              <a:rPr lang="en-US" dirty="0" err="1">
                <a:latin typeface="Tahoma" pitchFamily="34" charset="0"/>
              </a:rPr>
              <a:t>atau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tidak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memperbaiki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pelayanan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kepada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pembina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penyelenggara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dan</a:t>
            </a:r>
            <a:r>
              <a:rPr lang="en-US" dirty="0">
                <a:latin typeface="Tahoma" pitchFamily="34" charset="0"/>
              </a:rPr>
              <a:t> Ombudsman</a:t>
            </a: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tabLst>
                <a:tab pos="1422400" algn="l"/>
              </a:tabLst>
              <a:defRPr/>
            </a:pPr>
            <a:r>
              <a:rPr lang="en-US" dirty="0">
                <a:latin typeface="Tahoma" pitchFamily="34" charset="0"/>
              </a:rPr>
              <a:t>9.	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Mendapat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pelayanan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yang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berkualitas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sesuai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dengan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asas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dan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tujuan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ahoma" pitchFamily="34" charset="0"/>
              </a:rPr>
              <a:t>pelayanan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Tx/>
              <a:buAutoNum type="arabicPeriod" startAt="6"/>
              <a:tabLst>
                <a:tab pos="1422400" algn="l"/>
              </a:tabLst>
              <a:defRPr/>
            </a:pPr>
            <a:endParaRPr lang="en-US" sz="2000" dirty="0">
              <a:latin typeface="Tahoma" pitchFamily="34" charset="0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Tx/>
              <a:buAutoNum type="arabicPeriod" startAt="6"/>
              <a:tabLst>
                <a:tab pos="1422400" algn="l"/>
              </a:tabLst>
              <a:defRPr/>
            </a:pPr>
            <a:endParaRPr lang="en-US" sz="2000" dirty="0">
              <a:latin typeface="Tahoma" pitchFamily="34" charset="0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Tx/>
              <a:buAutoNum type="arabicPeriod" startAt="6"/>
              <a:tabLst>
                <a:tab pos="1422400" algn="l"/>
              </a:tabLst>
              <a:defRPr/>
            </a:pPr>
            <a:endParaRPr lang="en-US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207963" y="1046163"/>
            <a:ext cx="74469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en-GB" sz="2500" b="1">
                <a:latin typeface="Arial Black" pitchFamily="34" charset="0"/>
              </a:rPr>
              <a:t>KEWAJIBAN MASYARAKAT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457200" y="1371600"/>
            <a:ext cx="8991600" cy="39957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10 w 21600"/>
              <a:gd name="T13" fmla="*/ 1810 h 21600"/>
              <a:gd name="T14" fmla="*/ 19790 w 21600"/>
              <a:gd name="T15" fmla="*/ 197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9" y="21600"/>
                </a:lnTo>
                <a:lnTo>
                  <a:pt x="2158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fontAlgn="auto">
              <a:spcBef>
                <a:spcPct val="20000"/>
              </a:spcBef>
              <a:spcAft>
                <a:spcPts val="0"/>
              </a:spcAft>
              <a:tabLst>
                <a:tab pos="1422400" algn="l"/>
              </a:tabLst>
              <a:defRPr/>
            </a:pP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Tahoma" pitchFamily="34" charset="0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Tx/>
              <a:buAutoNum type="arabicPeriod"/>
              <a:tabLst>
                <a:tab pos="1422400" algn="l"/>
              </a:tabLst>
              <a:defRPr/>
            </a:pPr>
            <a:r>
              <a:rPr lang="en-US" sz="2000" b="1" dirty="0">
                <a:latin typeface="Baskerville Old Face" pitchFamily="18" charset="0"/>
                <a:cs typeface="Calibri Light" pitchFamily="34" charset="0"/>
              </a:rPr>
              <a:t>MEMATUHUI  DAN  MEMENUHI  KETENTUAN SEBAGAIMANA  YANG  DIPERSYARATKAN  DALAM STANDAR  PELAYANAN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Tx/>
              <a:buAutoNum type="arabicPeriod"/>
              <a:tabLst>
                <a:tab pos="1422400" algn="l"/>
              </a:tabLst>
              <a:defRPr/>
            </a:pPr>
            <a:r>
              <a:rPr lang="en-US" sz="2400" b="1" dirty="0">
                <a:solidFill>
                  <a:srgbClr val="FFFF00"/>
                </a:solidFill>
                <a:latin typeface="Calibri Light" pitchFamily="34" charset="0"/>
                <a:cs typeface="Calibri Light" pitchFamily="34" charset="0"/>
              </a:rPr>
              <a:t>IKUT  MENJAGA  TERPELIHARANYA  SARAN, PRASARANA DAN / ATAU  FASILITAS  PELAYANAN  PUBLIK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Tx/>
              <a:buAutoNum type="arabicPeriod"/>
              <a:tabLst>
                <a:tab pos="1422400" algn="l"/>
              </a:tabLst>
              <a:defRPr/>
            </a:pPr>
            <a:r>
              <a:rPr lang="en-US" sz="2400" b="1" dirty="0">
                <a:solidFill>
                  <a:srgbClr val="FFFF00"/>
                </a:solidFill>
                <a:latin typeface="Calibri Light" pitchFamily="34" charset="0"/>
                <a:cs typeface="Calibri Light" pitchFamily="34" charset="0"/>
              </a:rPr>
              <a:t>BERPARTISIPASI  AKTIF  DAN  MEMATUHI  PERATURAN YANG  TERKAIT  DENGAN  PENYELENGGARAAN PELAYANAN  PUBLIK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30638" y="6143625"/>
            <a:ext cx="2265362" cy="257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en-GB" sz="1050" dirty="0" err="1">
                <a:latin typeface="Book Antiqua" pitchFamily="18" charset="0"/>
              </a:rPr>
              <a:t>Pasal</a:t>
            </a:r>
            <a:r>
              <a:rPr kumimoji="1" lang="en-GB" sz="1050" dirty="0">
                <a:latin typeface="Book Antiqua" pitchFamily="18" charset="0"/>
              </a:rPr>
              <a:t> 19 UU No: 25 </a:t>
            </a:r>
            <a:r>
              <a:rPr kumimoji="1" lang="en-GB" sz="1050" dirty="0" err="1">
                <a:latin typeface="Book Antiqua" pitchFamily="18" charset="0"/>
              </a:rPr>
              <a:t>Th</a:t>
            </a:r>
            <a:r>
              <a:rPr kumimoji="1" lang="en-GB" sz="1050" dirty="0">
                <a:latin typeface="Book Antiqua" pitchFamily="18" charset="0"/>
              </a:rPr>
              <a:t> 2009</a:t>
            </a:r>
            <a:endParaRPr kumimoji="1" lang="en-US" sz="105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19461" name="Picture 2" descr="C:\Users\ACER\Pictures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9038"/>
            <a:ext cx="914400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743200" y="-152400"/>
            <a:ext cx="3276600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/>
              </a:rPr>
              <a:t>INFORMASI</a:t>
            </a:r>
            <a:r>
              <a:rPr lang="en-US" sz="6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/>
              </a:rPr>
              <a:t> </a:t>
            </a:r>
            <a:r>
              <a:rPr lang="en-US" sz="6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 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latin typeface="Arial Black" pitchFamily="34" charset="0"/>
              </a:rPr>
              <a:t>KETERANGAN , PERNYATAAN, GAGASAN DAN TANDA-TANDA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solidFill>
                  <a:srgbClr val="FFFF00"/>
                </a:solidFill>
                <a:latin typeface="Arial Black" pitchFamily="34" charset="0"/>
              </a:rPr>
              <a:t>YANG MENGANDUNG NILAI, MAKNA  DAN PESAN BAIK DATA FAKTA MAUPUN PENJELASANNYA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latin typeface="Arial Black" pitchFamily="34" charset="0"/>
              </a:rPr>
              <a:t> YANG DAPAT DILIHAT, DIDENGAR DAN DIBACA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solidFill>
                  <a:srgbClr val="FFFF00"/>
                </a:solidFill>
                <a:latin typeface="Arial Black" pitchFamily="34" charset="0"/>
              </a:rPr>
              <a:t>UNTUK DISAJIKAN DALAM BERBAGAI KEMASAN DAN FORMAT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latin typeface="Arial Black" pitchFamily="34" charset="0"/>
              </a:rPr>
              <a:t>SESUAI DENGAN PERKEMBANGAN TEKNOLOGI INFORMASI DAN KOMUNIKASI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solidFill>
                  <a:srgbClr val="FFFF00"/>
                </a:solidFill>
                <a:latin typeface="Arial Black" pitchFamily="34" charset="0"/>
              </a:rPr>
              <a:t>SECARA ELEKTRONIK ATAUPUN NON ELEKTRONIK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300">
              <a:latin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743200" y="586740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latin typeface="Tahoma" pitchFamily="34" charset="0"/>
              </a:rPr>
              <a:t>Pasal 1 angka 1 dan angka 2 UU No: 14 Tahun 2008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9400" y="2321004"/>
            <a:ext cx="3276600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INFORMASI  PUBLIK</a:t>
            </a:r>
            <a:r>
              <a:rPr lang="en-US" sz="6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  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34290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200">
                <a:solidFill>
                  <a:srgbClr val="FFFF00"/>
                </a:solidFill>
                <a:latin typeface="Arial Black" pitchFamily="34" charset="0"/>
              </a:rPr>
              <a:t>INFORMASI YANG DIHASILKAN, DISIMPAN, DIKELOLA, DIKIRIM DAN/ATAU DITERIMA OLEH SUATU BADAN PUBLIK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200">
                <a:latin typeface="Arial Black" pitchFamily="34" charset="0"/>
              </a:rPr>
              <a:t> YANG  BERKAITAN  DENGAN 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200">
                <a:solidFill>
                  <a:srgbClr val="FFFF00"/>
                </a:solidFill>
                <a:latin typeface="Arial Black" pitchFamily="34" charset="0"/>
              </a:rPr>
              <a:t>PENYELENGGARA  DAN  PENYELENGGARAAN  NEGARA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200">
                <a:solidFill>
                  <a:srgbClr val="FFFF00"/>
                </a:solidFill>
                <a:latin typeface="Arial Black" pitchFamily="34" charset="0"/>
              </a:rPr>
              <a:t>DAN/ATAU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200">
                <a:solidFill>
                  <a:srgbClr val="FFFF00"/>
                </a:solidFill>
                <a:latin typeface="Arial Black" pitchFamily="34" charset="0"/>
              </a:rPr>
              <a:t>PENYELENGGARA DAN PENYELENGGARAAN BADAN PUBLIK LAINNYA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200">
                <a:latin typeface="Arial Black" pitchFamily="34" charset="0"/>
              </a:rPr>
              <a:t>YANG SESUAI UNDANG-UNDANG INI SERTA INFORMASI LAIN YANG BERKAITAN DENGAN KEPENTINGAN PUBLIK</a:t>
            </a:r>
            <a:endParaRPr lang="en-US" sz="1200">
              <a:latin typeface="Tahom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  <p:bldP spid="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20485" name="Picture 2" descr="C:\Users\ACER\Pictures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9038"/>
            <a:ext cx="914400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066800" y="228600"/>
            <a:ext cx="7315200" cy="60529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2000"/>
              </a:lnSpc>
              <a:defRPr/>
            </a:pPr>
            <a:endParaRPr lang="en-US" sz="2000" b="1" kern="1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okerman" pitchFamily="82" charset="0"/>
            </a:endParaRPr>
          </a:p>
          <a:p>
            <a:pPr algn="ctr">
              <a:lnSpc>
                <a:spcPts val="2000"/>
              </a:lnSpc>
              <a:defRPr/>
            </a:pPr>
            <a:r>
              <a:rPr lang="en-ID" sz="2000" dirty="0">
                <a:solidFill>
                  <a:srgbClr val="FFFF00"/>
                </a:solidFill>
                <a:latin typeface="Jokerman" pitchFamily="82" charset="0"/>
              </a:rPr>
              <a:t>HAK  SESEORANG  TERHADAP  INFORMASI  PUBLIK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743200" y="586740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latin typeface="Tahoma" pitchFamily="34" charset="0"/>
              </a:rPr>
              <a:t>Pasal 4 ayat (2) dan ayat (4) UU No: 14 Tahun 2008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0668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300"/>
              </a:lnSpc>
              <a:spcBef>
                <a:spcPct val="20000"/>
              </a:spcBef>
              <a:defRPr/>
            </a:pPr>
            <a:r>
              <a:rPr lang="en-ID" sz="1600" dirty="0">
                <a:latin typeface="Jokerman" pitchFamily="82" charset="0"/>
              </a:rPr>
              <a:t>    </a:t>
            </a:r>
            <a:endParaRPr lang="en-ID" sz="1600" dirty="0">
              <a:solidFill>
                <a:srgbClr val="FFFF00"/>
              </a:solidFill>
              <a:latin typeface="Jokerman" pitchFamily="82" charset="0"/>
            </a:endParaRPr>
          </a:p>
          <a:p>
            <a:pPr marL="531813" indent="-265113">
              <a:lnSpc>
                <a:spcPts val="1300"/>
              </a:lnSpc>
              <a:spcBef>
                <a:spcPct val="20000"/>
              </a:spcBef>
              <a:buFontTx/>
              <a:buAutoNum type="arabicPeriod"/>
              <a:tabLst>
                <a:tab pos="450850" algn="l"/>
              </a:tabLst>
              <a:defRPr/>
            </a:pPr>
            <a:r>
              <a:rPr lang="en-ID" sz="1400" dirty="0">
                <a:latin typeface="Franklin Gothic Demi" pitchFamily="34" charset="0"/>
              </a:rPr>
              <a:t>MELIHAT DAN MENGETAHUI INFORMASI PUBLIK</a:t>
            </a:r>
          </a:p>
          <a:p>
            <a:pPr marL="531813" indent="-265113">
              <a:lnSpc>
                <a:spcPts val="1300"/>
              </a:lnSpc>
              <a:spcBef>
                <a:spcPct val="20000"/>
              </a:spcBef>
              <a:buFontTx/>
              <a:buAutoNum type="arabicPeriod"/>
              <a:tabLst>
                <a:tab pos="450850" algn="l"/>
              </a:tabLst>
              <a:defRPr/>
            </a:pPr>
            <a:r>
              <a:rPr lang="en-ID" sz="1400" dirty="0">
                <a:latin typeface="Franklin Gothic Demi" pitchFamily="34" charset="0"/>
              </a:rPr>
              <a:t>MENGHADIRI PERTEMUAN PUBLIK YANG TERBUKA UNTUK  UMUM UNTUK MEMPEROLEH INFORMASI PUBLIK</a:t>
            </a:r>
          </a:p>
          <a:p>
            <a:pPr marL="531813" indent="-265113">
              <a:lnSpc>
                <a:spcPts val="1300"/>
              </a:lnSpc>
              <a:spcBef>
                <a:spcPct val="20000"/>
              </a:spcBef>
              <a:buFontTx/>
              <a:buAutoNum type="arabicPeriod"/>
              <a:tabLst>
                <a:tab pos="450850" algn="l"/>
              </a:tabLst>
              <a:defRPr/>
            </a:pPr>
            <a:r>
              <a:rPr lang="en-ID" sz="1400" dirty="0">
                <a:latin typeface="Franklin Gothic Demi" pitchFamily="34" charset="0"/>
              </a:rPr>
              <a:t>MENDAPATKAN SALINAN INFORMASI PUBLIK MELALUI PERMOHONAN SESUAI DENGAN UNDANG-UNDANG INI</a:t>
            </a:r>
          </a:p>
          <a:p>
            <a:pPr marL="531813" indent="-265113">
              <a:lnSpc>
                <a:spcPts val="1300"/>
              </a:lnSpc>
              <a:spcBef>
                <a:spcPct val="20000"/>
              </a:spcBef>
              <a:buFontTx/>
              <a:buAutoNum type="arabicPeriod"/>
              <a:tabLst>
                <a:tab pos="450850" algn="l"/>
              </a:tabLst>
              <a:defRPr/>
            </a:pPr>
            <a:r>
              <a:rPr lang="en-ID" sz="1400" dirty="0">
                <a:latin typeface="Franklin Gothic Demi" pitchFamily="34" charset="0"/>
              </a:rPr>
              <a:t>MENYEBARLUASKAN INFORMASI PUBLIK SESUAI DENGAN PERATURAN PERUNDANG-UNDANGAN</a:t>
            </a:r>
            <a:endParaRPr lang="en-US" sz="1400" dirty="0">
              <a:latin typeface="Franklin Gothic Demi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0" y="3429000"/>
            <a:ext cx="9144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3100"/>
              </a:lnSpc>
              <a:spcBef>
                <a:spcPct val="20000"/>
              </a:spcBef>
            </a:pPr>
            <a:r>
              <a:rPr lang="en-ID" sz="1600">
                <a:solidFill>
                  <a:srgbClr val="FFFF00"/>
                </a:solidFill>
                <a:latin typeface="Bahnschrift" pitchFamily="34" charset="0"/>
              </a:rPr>
              <a:t>    </a:t>
            </a:r>
            <a:r>
              <a:rPr lang="en-ID" sz="1600" b="1">
                <a:solidFill>
                  <a:srgbClr val="FFFF00"/>
                </a:solidFill>
                <a:latin typeface="Bahnschrift" pitchFamily="34" charset="0"/>
              </a:rPr>
              <a:t>SETIAP  PEMOHON  INFORMASI  PUBLIK  BERHAK  MENGAJUKAN  GUGATAN  KE  PENGADILAN </a:t>
            </a:r>
          </a:p>
          <a:p>
            <a:pPr algn="ctr" eaLnBrk="1" hangingPunct="1">
              <a:lnSpc>
                <a:spcPts val="3100"/>
              </a:lnSpc>
              <a:spcBef>
                <a:spcPct val="20000"/>
              </a:spcBef>
            </a:pPr>
            <a:r>
              <a:rPr lang="en-ID" sz="1600">
                <a:latin typeface="Jokerman" pitchFamily="82" charset="0"/>
              </a:rPr>
              <a:t>APABILA  </a:t>
            </a:r>
          </a:p>
          <a:p>
            <a:pPr algn="ctr" eaLnBrk="1" hangingPunct="1">
              <a:lnSpc>
                <a:spcPts val="3100"/>
              </a:lnSpc>
              <a:spcBef>
                <a:spcPct val="20000"/>
              </a:spcBef>
            </a:pPr>
            <a:r>
              <a:rPr lang="en-ID" sz="1600">
                <a:latin typeface="Berlin Sans FB Demi" pitchFamily="34" charset="0"/>
              </a:rPr>
              <a:t>DALAM  MEMPEROLEH  INFORMASI  PUBLIK  MENDAPAT  HAMBATAN  ATAU  KEGAGALAN </a:t>
            </a:r>
          </a:p>
          <a:p>
            <a:pPr algn="ctr" eaLnBrk="1" hangingPunct="1">
              <a:lnSpc>
                <a:spcPts val="3100"/>
              </a:lnSpc>
              <a:spcBef>
                <a:spcPct val="20000"/>
              </a:spcBef>
            </a:pPr>
            <a:r>
              <a:rPr lang="en-ID" sz="1600">
                <a:solidFill>
                  <a:srgbClr val="FFFF00"/>
                </a:solidFill>
                <a:latin typeface="Jokerman" pitchFamily="82" charset="0"/>
              </a:rPr>
              <a:t>SESUAI  DENGAN  KETENTUAN  UNDANG-UNDANG INI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2747506"/>
            <a:ext cx="7315200" cy="60529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2000"/>
              </a:lnSpc>
              <a:defRPr/>
            </a:pPr>
            <a:endParaRPr lang="en-US" sz="2000" b="1" kern="1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okerman" pitchFamily="82" charset="0"/>
            </a:endParaRPr>
          </a:p>
          <a:p>
            <a:pPr algn="ctr">
              <a:lnSpc>
                <a:spcPts val="2000"/>
              </a:lnSpc>
              <a:defRPr/>
            </a:pPr>
            <a:r>
              <a:rPr lang="en-ID" sz="2000" dirty="0">
                <a:solidFill>
                  <a:srgbClr val="FFFF00"/>
                </a:solidFill>
                <a:latin typeface="Jokerman" pitchFamily="82" charset="0"/>
              </a:rPr>
              <a:t>PENYEBAB  ADANYA  GUGATAN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Jokerman" pitchFamily="8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0" build="p"/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21509" name="Picture 2" descr="C:\Users\ACER\Pictures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9038"/>
            <a:ext cx="914400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62000" y="304800"/>
            <a:ext cx="7162800" cy="60529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2000"/>
              </a:lnSpc>
              <a:defRPr/>
            </a:pPr>
            <a:endParaRPr lang="en-US" sz="24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avie" pitchFamily="82" charset="0"/>
            </a:endParaRPr>
          </a:p>
          <a:p>
            <a:pPr algn="ctr">
              <a:lnSpc>
                <a:spcPts val="2000"/>
              </a:lnSpc>
              <a:defRPr/>
            </a:pPr>
            <a:r>
              <a:rPr lang="en-US" sz="2400" b="1" kern="1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avie" pitchFamily="82" charset="0"/>
              </a:rPr>
              <a:t>INFORMASI  YANG  DIKECUALIKAN  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avie" pitchFamily="82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381000" y="12954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INFORMASI  PUBLIK YG DIKECUALIKAN BERSIFAT KETAT DAN TERBATAS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300">
              <a:latin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743200" y="586740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latin typeface="Tahoma" pitchFamily="34" charset="0"/>
              </a:rPr>
              <a:t>Pasal 2 UU No: 14 Tahun 2008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32004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600">
                <a:latin typeface="Gill Sans Ultra Bold" pitchFamily="34" charset="0"/>
              </a:rPr>
              <a:t>INFORMASI PUBLIK YANG DIKECUALIKAN BERSIFAT RAHASIA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latin typeface="Arial Black" pitchFamily="34" charset="0"/>
              </a:rPr>
              <a:t> </a:t>
            </a:r>
            <a:r>
              <a:rPr lang="en-US" sz="1100">
                <a:solidFill>
                  <a:srgbClr val="FFFF00"/>
                </a:solidFill>
                <a:latin typeface="Arial Black" pitchFamily="34" charset="0"/>
              </a:rPr>
              <a:t>SESUAI DENGAN UNDANG-UNDANG, KEPATUTAN DAN KEPENTINGAN UMUM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latin typeface="Arial Black" pitchFamily="34" charset="0"/>
              </a:rPr>
              <a:t>DIDASARKAN PADA PENGUJIAN TENTANG KONSEKWENSI YANG TIMBUL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solidFill>
                  <a:srgbClr val="FFFF00"/>
                </a:solidFill>
                <a:latin typeface="Arial Black" pitchFamily="34" charset="0"/>
              </a:rPr>
              <a:t>APABILA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solidFill>
                  <a:srgbClr val="FFFF00"/>
                </a:solidFill>
                <a:latin typeface="Arial Black" pitchFamily="34" charset="0"/>
              </a:rPr>
              <a:t>SUATU INFORMASI DIBERIKAN KEPADA MASYARAKAT SETELAH DIPERTIMBANGKAN DENGAN SEKSAMA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BAHWA MENUTUP INFORMASI PUBLIK DAPAT MELINDUNGI KEPENTINGAN YANG LEBIH BESARA DARI PADA MEMBUKANYA ATAU SEBALIKNYA</a:t>
            </a:r>
            <a:endParaRPr lang="en-US" sz="1400">
              <a:latin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-152400" y="19050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SETIAP INFORMASI PUBLIK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HARUS DAPAT DIPEROLEH SETIAP PEMOHON INFORMASI PUBLIK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 </a:t>
            </a: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DENGAN CEPAT DAN TEPAT WAKTU, BIAYA RINGAN DAN CARA SEDERHANA</a:t>
            </a:r>
            <a:endParaRPr lang="en-US" sz="140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  <p:bldP spid="11" grpId="0" build="p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4101" name="Picture 2" descr="C:\Users\ACER\Pictures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10"/>
          <p:cNvSpPr>
            <a:spLocks noChangeArrowheads="1" noChangeShapeType="1" noTextEdit="1"/>
          </p:cNvSpPr>
          <p:nvPr/>
        </p:nvSpPr>
        <p:spPr bwMode="auto">
          <a:xfrm>
            <a:off x="2971800" y="1257300"/>
            <a:ext cx="3352800" cy="8001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96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nap ITC" pitchFamily="82" charset="0"/>
              </a:rPr>
              <a:t> MATERI</a:t>
            </a:r>
            <a:r>
              <a:rPr lang="en-US" sz="3600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Playbill" pitchFamily="82" charset="0"/>
              </a:rPr>
              <a:t> </a:t>
            </a:r>
            <a:r>
              <a:rPr lang="en-US" sz="3600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D0D0D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2835295"/>
            <a:ext cx="8839200" cy="1384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ID" sz="2800" b="1" kern="10" dirty="0">
                <a:ln w="19050">
                  <a:solidFill>
                    <a:schemeClr val="bg2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PENGAWASAN</a:t>
            </a:r>
            <a:endParaRPr lang="en-US" sz="2800" b="1" kern="10" dirty="0">
              <a:ln w="19050">
                <a:solidFill>
                  <a:schemeClr val="bg2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>
              <a:defRPr/>
            </a:pPr>
            <a:r>
              <a:rPr lang="en-US" sz="2400" b="1" kern="10" dirty="0">
                <a:ln w="19050">
                  <a:solidFill>
                    <a:schemeClr val="bg2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PELAYANAN  ADMINISTRASI  PERTANAHAN </a:t>
            </a:r>
          </a:p>
          <a:p>
            <a:pPr algn="ctr">
              <a:defRPr/>
            </a:pPr>
            <a:r>
              <a:rPr lang="en-US" sz="3200" b="1" kern="10" dirty="0">
                <a:ln w="19050">
                  <a:solidFill>
                    <a:schemeClr val="bg2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PADA  KANTOR  KELURAHAN</a:t>
            </a:r>
            <a:endParaRPr lang="en-US" sz="3200" b="1" dirty="0">
              <a:ln w="19050">
                <a:solidFill>
                  <a:schemeClr val="bg2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22533" name="Picture 2" descr="C:\Users\ACER\Pictures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9038"/>
            <a:ext cx="914400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90600" y="232906"/>
            <a:ext cx="7010400" cy="60529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2000"/>
              </a:lnSpc>
              <a:defRPr/>
            </a:pPr>
            <a:endParaRPr lang="en-US" sz="3200" b="1" kern="1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  <a:p>
            <a:pPr algn="ctr">
              <a:lnSpc>
                <a:spcPts val="2000"/>
              </a:lnSpc>
              <a:defRPr/>
            </a:pPr>
            <a:r>
              <a:rPr lang="en-US" sz="2400" b="1" kern="1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avie" pitchFamily="82" charset="0"/>
              </a:rPr>
              <a:t>INFORMASI  YANG  DIKECUALIKAN  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avie" pitchFamily="82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304800" y="1066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400">
                <a:solidFill>
                  <a:srgbClr val="FFFF00"/>
                </a:solidFill>
                <a:latin typeface="Gill Sans Ultra Bold" pitchFamily="34" charset="0"/>
              </a:rPr>
              <a:t>BADAN PUBLIK BERHAK MENOLAK </a:t>
            </a:r>
            <a:r>
              <a:rPr lang="en-US" sz="1400">
                <a:solidFill>
                  <a:srgbClr val="00B0F0"/>
                </a:solidFill>
                <a:latin typeface="Gill Sans Ultra Bold" pitchFamily="34" charset="0"/>
              </a:rPr>
              <a:t>MEMBERIKAN INFORMASI PUBLIK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APABILA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ID" sz="1100">
                <a:latin typeface="Arial Black" pitchFamily="34" charset="0"/>
              </a:rPr>
              <a:t>TIDAK SESUAI DENGAN KETENTUAN PERATURAN PERUNDANG-UNDANGAN</a:t>
            </a:r>
            <a:endParaRPr lang="en-US" sz="1100">
              <a:latin typeface="Arial Black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300">
              <a:latin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743200" y="586740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latin typeface="Tahoma" pitchFamily="34" charset="0"/>
              </a:rPr>
              <a:t>Pasal 6 UU No: 14 Tahun 2008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52400" y="3048000"/>
            <a:ext cx="8839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700"/>
              </a:lnSpc>
              <a:spcBef>
                <a:spcPct val="20000"/>
              </a:spcBef>
              <a:defRPr/>
            </a:pPr>
            <a:r>
              <a:rPr lang="en-US" sz="2400" dirty="0">
                <a:latin typeface="Ravie" pitchFamily="82" charset="0"/>
              </a:rPr>
              <a:t>               </a:t>
            </a:r>
          </a:p>
          <a:p>
            <a:pPr>
              <a:lnSpc>
                <a:spcPts val="1700"/>
              </a:lnSpc>
              <a:spcBef>
                <a:spcPct val="20000"/>
              </a:spcBef>
              <a:defRPr/>
            </a:pPr>
            <a:r>
              <a:rPr lang="en-US" sz="2400" dirty="0">
                <a:latin typeface="Ravie" pitchFamily="82" charset="0"/>
              </a:rPr>
              <a:t>                 INFORMASI PUBLIK </a:t>
            </a:r>
          </a:p>
          <a:p>
            <a:pPr>
              <a:lnSpc>
                <a:spcPts val="1700"/>
              </a:lnSpc>
              <a:spcBef>
                <a:spcPct val="20000"/>
              </a:spcBef>
              <a:defRPr/>
            </a:pPr>
            <a:r>
              <a:rPr lang="en-US" sz="2400" dirty="0">
                <a:latin typeface="Ravie" pitchFamily="82" charset="0"/>
              </a:rPr>
              <a:t>     </a:t>
            </a:r>
            <a:r>
              <a:rPr lang="en-US" sz="1600" dirty="0">
                <a:latin typeface="Ravie" pitchFamily="82" charset="0"/>
              </a:rPr>
              <a:t>YANG  TIDAK  DAPAT  DIBERIKAN  OLEH  BADAN  PUBLIK</a:t>
            </a:r>
          </a:p>
          <a:p>
            <a:pPr>
              <a:lnSpc>
                <a:spcPts val="1700"/>
              </a:lnSpc>
              <a:spcBef>
                <a:spcPct val="20000"/>
              </a:spcBef>
              <a:defRPr/>
            </a:pPr>
            <a:endParaRPr lang="en-US" sz="1400" dirty="0">
              <a:latin typeface="Arial Black" pitchFamily="34" charset="0"/>
            </a:endParaRPr>
          </a:p>
          <a:p>
            <a:pPr marL="1076325" indent="-265113">
              <a:lnSpc>
                <a:spcPts val="1700"/>
              </a:lnSpc>
              <a:spcBef>
                <a:spcPct val="20000"/>
              </a:spcBef>
              <a:defRPr/>
            </a:pPr>
            <a:r>
              <a:rPr lang="en-US" sz="1100" dirty="0">
                <a:solidFill>
                  <a:srgbClr val="FFFF00"/>
                </a:solidFill>
                <a:latin typeface="Arial Black" pitchFamily="34" charset="0"/>
              </a:rPr>
              <a:t>1.	INFORMASI YANG DAPAT MEMBAHAYAKAN NEGARA</a:t>
            </a:r>
          </a:p>
          <a:p>
            <a:pPr marL="1076325" indent="-265113">
              <a:lnSpc>
                <a:spcPts val="1700"/>
              </a:lnSpc>
              <a:spcBef>
                <a:spcPct val="20000"/>
              </a:spcBef>
              <a:buFontTx/>
              <a:buAutoNum type="arabicPeriod" startAt="2"/>
              <a:defRPr/>
            </a:pPr>
            <a:r>
              <a:rPr lang="en-ID" sz="1100" dirty="0">
                <a:solidFill>
                  <a:srgbClr val="FFFF00"/>
                </a:solidFill>
                <a:latin typeface="Arial Black" pitchFamily="34" charset="0"/>
              </a:rPr>
              <a:t>INFORMASI YANG BERKAITAN DENGAN KEPENTINGAN PERLINDUNGAN USAHA DARI PERSAINGAN  USAHA TIDAK SEHAT</a:t>
            </a:r>
          </a:p>
          <a:p>
            <a:pPr marL="1076325" indent="-265113">
              <a:lnSpc>
                <a:spcPts val="1700"/>
              </a:lnSpc>
              <a:spcBef>
                <a:spcPct val="20000"/>
              </a:spcBef>
              <a:buFontTx/>
              <a:buAutoNum type="arabicPeriod" startAt="2"/>
              <a:defRPr/>
            </a:pPr>
            <a:r>
              <a:rPr lang="en-ID" sz="1100" dirty="0">
                <a:latin typeface="Arial Black" pitchFamily="34" charset="0"/>
              </a:rPr>
              <a:t>INFORMASI YANG BERKAITAN DENGAN HAK-HAK PRIBADI</a:t>
            </a:r>
          </a:p>
          <a:p>
            <a:pPr marL="1076325" indent="-265113">
              <a:lnSpc>
                <a:spcPts val="1700"/>
              </a:lnSpc>
              <a:spcBef>
                <a:spcPct val="20000"/>
              </a:spcBef>
              <a:buFontTx/>
              <a:buAutoNum type="arabicPeriod" startAt="2"/>
              <a:defRPr/>
            </a:pPr>
            <a:r>
              <a:rPr lang="en-ID" sz="1100" dirty="0">
                <a:solidFill>
                  <a:srgbClr val="FFFF00"/>
                </a:solidFill>
                <a:latin typeface="Arial Black" pitchFamily="34" charset="0"/>
              </a:rPr>
              <a:t>INFORMASI YANG BERKAITAN DENGAN RAHASIA JABATAN</a:t>
            </a:r>
          </a:p>
          <a:p>
            <a:pPr marL="1076325" indent="-265113">
              <a:lnSpc>
                <a:spcPts val="1700"/>
              </a:lnSpc>
              <a:spcBef>
                <a:spcPct val="20000"/>
              </a:spcBef>
              <a:buFontTx/>
              <a:buAutoNum type="arabicPeriod" startAt="2"/>
              <a:defRPr/>
            </a:pPr>
            <a:r>
              <a:rPr lang="en-ID" sz="1100" dirty="0">
                <a:solidFill>
                  <a:srgbClr val="FFFF00"/>
                </a:solidFill>
                <a:latin typeface="Arial Black" pitchFamily="34" charset="0"/>
              </a:rPr>
              <a:t>INFORMASI PUBLIK YANG DIMINTA BELUM DIKUASAI ATAU DIDOKUMENTASIKAN     </a:t>
            </a:r>
            <a:endParaRPr lang="en-US" sz="23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152400" y="22098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US" sz="1100">
                <a:solidFill>
                  <a:srgbClr val="FFFF00"/>
                </a:solidFill>
                <a:latin typeface="Gill Sans Ultra Bold" pitchFamily="34" charset="0"/>
              </a:rPr>
              <a:t>BADAN PUBLIK BERHAK MENOLAK </a:t>
            </a:r>
            <a:r>
              <a:rPr lang="en-US" sz="1100">
                <a:solidFill>
                  <a:srgbClr val="00B0F0"/>
                </a:solidFill>
                <a:latin typeface="Gill Sans Ultra Bold" pitchFamily="34" charset="0"/>
              </a:rPr>
              <a:t>MEMBERIKAN INFORMASI YANG DIKECUALIKAN </a:t>
            </a:r>
          </a:p>
          <a:p>
            <a:pPr algn="ctr" eaLnBrk="1" hangingPunct="1">
              <a:lnSpc>
                <a:spcPts val="1700"/>
              </a:lnSpc>
              <a:spcBef>
                <a:spcPct val="20000"/>
              </a:spcBef>
            </a:pPr>
            <a:r>
              <a:rPr lang="en-ID" sz="1100">
                <a:latin typeface="Arial Black" pitchFamily="34" charset="0"/>
              </a:rPr>
              <a:t>SESUAI DENGAN KETENTUAN PERATURAN PERUNDANG-UNDANGAN</a:t>
            </a:r>
            <a:endParaRPr lang="en-US" sz="1100">
              <a:latin typeface="Arial Black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300">
              <a:latin typeface="Tahom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  <p:bldP spid="12" grpId="0" build="p"/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23557" name="Picture 2" descr="C:\Users\ACER\Pictures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9038"/>
            <a:ext cx="914400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19200" y="304800"/>
            <a:ext cx="6882885" cy="95410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PEMERIKSAAN   DOKUMEN   ADMINISTRASI  PEMERINTAHAN 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Eras Bold ITC" pitchFamily="34" charset="0"/>
              </a:rPr>
              <a:t>BADAN DAN/ATAU PEJABAT PEMERINTAHAN,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FF00"/>
                </a:solidFill>
                <a:latin typeface="Eras Bold ITC" pitchFamily="34" charset="0"/>
              </a:rPr>
              <a:t>SEBELUM MENETAPKAN DAN/ATAU MELAKUKAN KEPUTUSAN DAN/ATAU TINDAKAN,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Eras Bold ITC" pitchFamily="34" charset="0"/>
              </a:rPr>
              <a:t> HARUS MEMERIKSA DOKUMEN DAN KELENGKAPAN ADMINISTRASI PEMERINTAHAN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Eras Bold ITC" pitchFamily="34" charset="0"/>
              </a:rPr>
              <a:t>  DARI PEMOHON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300">
              <a:latin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0" y="6019800"/>
            <a:ext cx="3733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600">
                <a:latin typeface="Tahoma" pitchFamily="34" charset="0"/>
              </a:rPr>
              <a:t>Pasal 50 UU No: 30 Tahun 2014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266700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DALAM WAKTU PALING LAMA 5 (LIMA) HARI KERJA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SEJAK PERMOHONAN KEPUTUSAN DAN/ATAU TINDAKAN DIAJUKAN 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92D050"/>
                </a:solidFill>
                <a:latin typeface="Arial Black" pitchFamily="34" charset="0"/>
              </a:rPr>
              <a:t>DAN TELAH MEMENUHI PERSYARATAN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BADAN DAN/ATAU PEJABAT PEMERINTAHAN WAJIB MEMBERITAHUKAN KEPADA PEMOHON, </a:t>
            </a: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PERMOHONAN  DITERIMA</a:t>
            </a:r>
            <a:endParaRPr lang="en-US" sz="230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411480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DALAM WAKTU PALING LAMA 5 (LIMA) HARI KERJA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SEJAK PERMOHONAN KEPUTUSAN DAN/ATAU TINDAKAN DIAJUKAN 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92D050"/>
                </a:solidFill>
                <a:latin typeface="Arial Black" pitchFamily="34" charset="0"/>
              </a:rPr>
              <a:t>DAN TIDAK MEMENUHI PERSYARATAN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BADAN DAN/ATAU PEJABAT PEMERINTAHAN WAJIB MEMBERITAHUKAN KEPADA PEMOHON, </a:t>
            </a: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PERMOHONAN  DITOLAK</a:t>
            </a:r>
            <a:endParaRPr lang="en-US" sz="230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  <p:bldP spid="9" grpId="0" build="p"/>
      <p:bldP spid="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24581" name="Picture 2" descr="C:\Users\ACER\Pictures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9038"/>
            <a:ext cx="914400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19200" y="304800"/>
            <a:ext cx="6882885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BATAS  WAKTU  KEPUTUSAN  PEMERINTAHAN 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2954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Eras Bold ITC" pitchFamily="34" charset="0"/>
              </a:rPr>
              <a:t>BATAS  WAKTU  KEWAJIBAN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Eras Bold ITC" pitchFamily="34" charset="0"/>
              </a:rPr>
              <a:t> UNTUK  MENETAPKAN  DAN/ATAU  MELAKUKAN  KEPUTUSAN  DAN/ATAU  TINDAKAN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Eras Bold ITC" pitchFamily="34" charset="0"/>
              </a:rPr>
              <a:t>  SESUAI DENGAN  KETENTUAN  PERATURAN  PERUNDANG-UNDANGAN</a:t>
            </a:r>
            <a:endParaRPr lang="en-US" sz="2300">
              <a:latin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0" y="6019800"/>
            <a:ext cx="3733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600">
                <a:latin typeface="Tahoma" pitchFamily="34" charset="0"/>
              </a:rPr>
              <a:t>Pasal 53 UU No: 30 Tahun 2014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23622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JIKA KETENTUAN PERATURAN PERUNDANG-UNDANGAN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 TIDAK MENENTUKAN BATAS WAKTU KEWAJIBAN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MAKA BADAN DAN/ATAU PEJABAT PEMERINTAHAN WAJIB MENETAPKAN DAN/ATAU MELAKUKAN KEPUTUSAN DAN/ATAU TINDAKAN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DALAM WAKTU PALING LAMA 10 (SEPULUH) HARI KERJA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SETELAH PERMOHONAN DITERIMA SECARA LENGKAP OLEH BADAN DAN/ATAU PEJABAT PEMERINTAHAN</a:t>
            </a:r>
            <a:endParaRPr lang="en-US" sz="2300">
              <a:latin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426720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APABILA DALAM BATAS WAKTU (10 HARI KERJA)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BADAN DAN/ATAU PEJABAT PEMERINTAHAN TIDAK MENETAPKAN DAN/ATAU MELAKUKAN KEPUTUSAN DAN/ATAU TINDAKAN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FF00"/>
                </a:solidFill>
                <a:latin typeface="Arial Black" pitchFamily="34" charset="0"/>
              </a:rPr>
              <a:t>MAKA PERMOHONAN TERSEBUT DIANGGAP DIKABULKAN SECARA HUKUM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  <p:bldP spid="9" grpId="0" build="p"/>
      <p:bldP spid="1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57200" y="838200"/>
            <a:ext cx="79248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US" sz="1400" dirty="0">
                <a:solidFill>
                  <a:srgbClr val="FFFF00"/>
                </a:solidFill>
                <a:latin typeface="Arial Black" pitchFamily="34" charset="0"/>
              </a:rPr>
              <a:t>ASAS LEGALITAS</a:t>
            </a:r>
          </a:p>
          <a:p>
            <a:pPr marL="342900" indent="-342900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400" dirty="0">
                <a:latin typeface="Felix Titling" pitchFamily="82" charset="0"/>
              </a:rPr>
              <a:t>	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Penyelenggaraan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administrasi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pemerintahan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mengedepankan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dasar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hukum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tabLst>
                <a:tab pos="1422400" algn="l"/>
              </a:tabLst>
              <a:defRPr/>
            </a:pPr>
            <a:endParaRPr lang="en-US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400" dirty="0">
                <a:latin typeface="Arial Black" pitchFamily="34" charset="0"/>
              </a:rPr>
              <a:t>2.	</a:t>
            </a:r>
            <a:r>
              <a:rPr lang="en-ID" sz="1400" dirty="0">
                <a:solidFill>
                  <a:srgbClr val="FFFF00"/>
                </a:solidFill>
                <a:latin typeface="Arial Black" pitchFamily="34" charset="0"/>
              </a:rPr>
              <a:t>ASAS PERLINDUNGAN HAM</a:t>
            </a:r>
          </a:p>
          <a:p>
            <a:pPr marL="342900" indent="-342900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400" dirty="0">
                <a:latin typeface="Felix Titling" pitchFamily="82" charset="0"/>
              </a:rPr>
              <a:t>	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Penyelenggaraan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administrasi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pemerintahan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boleh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melanggar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hak-hak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dasar</a:t>
            </a:r>
            <a:r>
              <a:rPr lang="en-ID" sz="1600" dirty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+mj-lt"/>
                <a:ea typeface="Arial Unicode MS" pitchFamily="34" charset="-128"/>
                <a:cs typeface="Arial Unicode MS" pitchFamily="34" charset="-128"/>
              </a:rPr>
              <a:t>masyarakat</a:t>
            </a:r>
            <a:endParaRPr lang="en-ID" sz="16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tabLst>
                <a:tab pos="1422400" algn="l"/>
              </a:tabLst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400" dirty="0">
                <a:latin typeface="Arial Black" pitchFamily="34" charset="0"/>
              </a:rPr>
              <a:t>3.	</a:t>
            </a:r>
            <a:r>
              <a:rPr lang="en-ID" sz="1400" dirty="0">
                <a:solidFill>
                  <a:srgbClr val="FFFF00"/>
                </a:solidFill>
                <a:latin typeface="Arial Black" pitchFamily="34" charset="0"/>
              </a:rPr>
              <a:t>ASAS-ASAS UMUM PEMERINTAHAN YANG BAIK</a:t>
            </a:r>
          </a:p>
          <a:p>
            <a:pPr marL="701675" indent="-342900">
              <a:spcBef>
                <a:spcPct val="20000"/>
              </a:spcBef>
              <a:buFontTx/>
              <a:buAutoNum type="alphaLcPeriod"/>
              <a:defRPr/>
            </a:pPr>
            <a:r>
              <a:rPr lang="en-ID" sz="1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Kepastian</a:t>
            </a:r>
            <a:r>
              <a:rPr lang="en-ID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hukum</a:t>
            </a: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buFontTx/>
              <a:buAutoNum type="alphaL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Kemanfaatan</a:t>
            </a:r>
            <a:endParaRPr lang="en-ID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buFontTx/>
              <a:buAutoNum type="alphaL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Ketidak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berfihakan</a:t>
            </a:r>
            <a:endParaRPr lang="en-ID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buFontTx/>
              <a:buAutoNum type="alphaL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Kecermatan</a:t>
            </a:r>
            <a:endParaRPr lang="en-ID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buFontTx/>
              <a:buAutoNum type="alphaL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menyalahgunakan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kewenangan</a:t>
            </a:r>
            <a:endParaRPr lang="en-ID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buFontTx/>
              <a:buAutoNum type="alphaL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Keterbukaan</a:t>
            </a:r>
            <a:endParaRPr lang="en-ID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buFontTx/>
              <a:buAutoNum type="alphaL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Kepentingan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umum</a:t>
            </a:r>
            <a:endParaRPr lang="en-ID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buFontTx/>
              <a:buAutoNum type="alphaL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Pelayanan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baik</a:t>
            </a:r>
            <a:endParaRPr lang="en-ID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4013" indent="-342900">
              <a:spcBef>
                <a:spcPct val="20000"/>
              </a:spcBef>
              <a:buFontTx/>
              <a:buAutoNum type="arabicPeriod" startAt="4"/>
              <a:defRPr/>
            </a:pPr>
            <a:r>
              <a:rPr lang="en-ID" sz="1400" dirty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ASAS-ASAS UMUM LAINNYA DILUAR AUPB</a:t>
            </a:r>
          </a:p>
          <a:p>
            <a:pPr marL="717550" indent="-358775">
              <a:spcBef>
                <a:spcPct val="20000"/>
              </a:spcBef>
              <a:buFontTx/>
              <a:buAutoNum type="alphaU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Putusan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PN yang </a:t>
            </a: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banding</a:t>
            </a:r>
          </a:p>
          <a:p>
            <a:pPr marL="717550" indent="-358775">
              <a:spcBef>
                <a:spcPct val="20000"/>
              </a:spcBef>
              <a:buFontTx/>
              <a:buAutoNum type="alphaU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Putusan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PT yang </a:t>
            </a: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kasasi</a:t>
            </a:r>
            <a:endParaRPr lang="en-ID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7550" indent="-358775">
              <a:spcBef>
                <a:spcPct val="20000"/>
              </a:spcBef>
              <a:buFontTx/>
              <a:buAutoNum type="alphaUcPeriod"/>
              <a:defRPr/>
            </a:pPr>
            <a:r>
              <a:rPr lang="en-ID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Putusan</a:t>
            </a:r>
            <a:r>
              <a:rPr lang="en-ID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		</a:t>
            </a:r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76200" y="160338"/>
            <a:ext cx="7772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en-GB" sz="2000" b="1" dirty="0">
                <a:latin typeface="Arial Black" pitchFamily="34" charset="0"/>
              </a:rPr>
              <a:t>ASAS–ASAS PENYELENGGARAN PEMERINTAHAN</a:t>
            </a:r>
          </a:p>
          <a:p>
            <a:pPr algn="ctr">
              <a:defRPr/>
            </a:pPr>
            <a:r>
              <a:rPr kumimoji="1" lang="en-GB" sz="1400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kumimoji="1" lang="en-GB" sz="1400" dirty="0" err="1">
                <a:solidFill>
                  <a:srgbClr val="FFFF00"/>
                </a:solidFill>
                <a:latin typeface="+mj-lt"/>
              </a:rPr>
              <a:t>Pasal</a:t>
            </a:r>
            <a:r>
              <a:rPr kumimoji="1" lang="en-GB" sz="1400" dirty="0">
                <a:solidFill>
                  <a:srgbClr val="FFFF00"/>
                </a:solidFill>
                <a:latin typeface="+mj-lt"/>
              </a:rPr>
              <a:t> 5 &amp; </a:t>
            </a:r>
            <a:r>
              <a:rPr kumimoji="1" lang="en-GB" sz="1400" dirty="0" err="1">
                <a:solidFill>
                  <a:srgbClr val="FFFF00"/>
                </a:solidFill>
                <a:latin typeface="+mj-lt"/>
              </a:rPr>
              <a:t>Pasal</a:t>
            </a:r>
            <a:r>
              <a:rPr kumimoji="1" lang="en-GB" sz="1400" dirty="0">
                <a:solidFill>
                  <a:srgbClr val="FFFF00"/>
                </a:solidFill>
                <a:latin typeface="+mj-lt"/>
              </a:rPr>
              <a:t> 10 </a:t>
            </a:r>
            <a:r>
              <a:rPr kumimoji="1" lang="en-GB" sz="1400" dirty="0" err="1">
                <a:solidFill>
                  <a:srgbClr val="FFFF00"/>
                </a:solidFill>
                <a:latin typeface="+mj-lt"/>
              </a:rPr>
              <a:t>ayat</a:t>
            </a:r>
            <a:r>
              <a:rPr kumimoji="1" lang="en-GB" sz="1400" dirty="0">
                <a:solidFill>
                  <a:srgbClr val="FFFF00"/>
                </a:solidFill>
                <a:latin typeface="+mj-lt"/>
              </a:rPr>
              <a:t> (2) UU No: 30 </a:t>
            </a:r>
            <a:r>
              <a:rPr kumimoji="1" lang="en-GB" sz="1400" dirty="0" err="1">
                <a:solidFill>
                  <a:srgbClr val="FFFF00"/>
                </a:solidFill>
                <a:latin typeface="+mj-lt"/>
              </a:rPr>
              <a:t>Th</a:t>
            </a:r>
            <a:r>
              <a:rPr kumimoji="1" lang="en-GB" sz="1400" dirty="0">
                <a:solidFill>
                  <a:srgbClr val="FFFF00"/>
                </a:solidFill>
                <a:latin typeface="+mj-lt"/>
              </a:rPr>
              <a:t> 2014</a:t>
            </a:r>
            <a:endParaRPr kumimoji="1" lang="en-US" sz="14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228600" y="498475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US" sz="1600" dirty="0">
                <a:latin typeface="Copperplate Gothic Bold" pitchFamily="34" charset="0"/>
              </a:rPr>
              <a:t>DITETAPKAN  OLEH  PEJABAT  YANG  BERWENANG</a:t>
            </a:r>
            <a:endParaRPr lang="en-US" sz="1600" dirty="0">
              <a:latin typeface="Copperplate Gothic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600" dirty="0">
                <a:latin typeface="Copperplate Gothic Bold" pitchFamily="34" charset="0"/>
              </a:rPr>
              <a:t>2.	DIBUAT  SESUAI  PROSEDUR</a:t>
            </a:r>
            <a:endParaRPr lang="en-ID" sz="1600" dirty="0">
              <a:latin typeface="Copperplate Gothic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AutoNum type="arabicPeriod" startAt="3"/>
              <a:tabLst>
                <a:tab pos="1422400" algn="l"/>
              </a:tabLst>
              <a:defRPr/>
            </a:pPr>
            <a:r>
              <a:rPr lang="en-ID" sz="1600" dirty="0">
                <a:latin typeface="Copperplate Gothic Bold" pitchFamily="34" charset="0"/>
              </a:rPr>
              <a:t>SUBSTANSI  SESUAI  DENGAN  OBJEK  KEPUTUSAN</a:t>
            </a:r>
            <a:endParaRPr lang="en-ID" sz="1600" dirty="0">
              <a:latin typeface="Copperplate Gothic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Rectangle 8"/>
          <p:cNvSpPr>
            <a:spLocks noChangeArrowheads="1"/>
          </p:cNvSpPr>
          <p:nvPr/>
        </p:nvSpPr>
        <p:spPr bwMode="auto">
          <a:xfrm>
            <a:off x="304800" y="228600"/>
            <a:ext cx="525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2400" b="1">
                <a:solidFill>
                  <a:schemeClr val="bg2"/>
                </a:solidFill>
                <a:latin typeface="Arial Black" pitchFamily="34" charset="0"/>
              </a:rPr>
              <a:t>WEWENANG</a:t>
            </a:r>
          </a:p>
          <a:p>
            <a:pPr algn="ctr"/>
            <a:r>
              <a:rPr kumimoji="1" lang="en-GB" sz="1200">
                <a:latin typeface="Bahnschrift SemiBold" pitchFamily="34" charset="0"/>
              </a:rPr>
              <a:t> Pasal 1  angka 5 UU No: 30 Th 2014</a:t>
            </a:r>
            <a:endParaRPr kumimoji="1" lang="en-US" sz="1200">
              <a:latin typeface="Bahnschrift SemiBold" pitchFamily="34" charset="0"/>
            </a:endParaRPr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609600" y="4122738"/>
            <a:ext cx="52578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2000" b="1">
                <a:solidFill>
                  <a:schemeClr val="bg2"/>
                </a:solidFill>
                <a:latin typeface="Snap ITC" pitchFamily="82" charset="0"/>
              </a:rPr>
              <a:t>SYARAT  SAHNYA  KEPUTUSAN</a:t>
            </a:r>
          </a:p>
          <a:p>
            <a:pPr algn="ctr"/>
            <a:r>
              <a:rPr kumimoji="1" lang="en-GB">
                <a:latin typeface="Arial Black" pitchFamily="34" charset="0"/>
              </a:rPr>
              <a:t> </a:t>
            </a:r>
            <a:r>
              <a:rPr kumimoji="1" lang="en-GB" sz="1200">
                <a:latin typeface="Bahnschrift SemiBold" pitchFamily="34" charset="0"/>
              </a:rPr>
              <a:t>Pasal 52  ayat (1) UU No: 30 Th 2014</a:t>
            </a:r>
            <a:endParaRPr kumimoji="1" lang="en-US" sz="1200">
              <a:latin typeface="Bahnschrift SemiBold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685800" y="908050"/>
            <a:ext cx="74676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100" dirty="0">
                <a:latin typeface="Arial Black" pitchFamily="34" charset="0"/>
              </a:rPr>
              <a:t>	</a:t>
            </a:r>
            <a:r>
              <a:rPr lang="en-ID" sz="1200" dirty="0">
                <a:latin typeface="Arial Black" pitchFamily="34" charset="0"/>
              </a:rPr>
              <a:t>HAK YANG DIMILIKI OLEH</a:t>
            </a:r>
          </a:p>
          <a:p>
            <a:pPr marL="342900" indent="-342900" algn="ctr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200" dirty="0">
                <a:latin typeface="Arial Black" pitchFamily="34" charset="0"/>
              </a:rPr>
              <a:t> BADAN DAN/ATAU PEJABAT PEMERINTAHAN</a:t>
            </a:r>
          </a:p>
          <a:p>
            <a:pPr marL="342900" indent="-342900" algn="ctr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200" dirty="0">
                <a:latin typeface="Arial Black" pitchFamily="34" charset="0"/>
              </a:rPr>
              <a:t> ATAU  </a:t>
            </a:r>
          </a:p>
          <a:p>
            <a:pPr marL="342900" indent="-342900" algn="ctr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200" dirty="0">
                <a:latin typeface="Arial Black" pitchFamily="34" charset="0"/>
              </a:rPr>
              <a:t>PENYELENGGARA NEGARA LAINNYA </a:t>
            </a:r>
          </a:p>
          <a:p>
            <a:pPr marL="342900" indent="-342900" algn="ctr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200" dirty="0">
                <a:latin typeface="Arial Black" pitchFamily="34" charset="0"/>
              </a:rPr>
              <a:t>UNTUK MENGAMBIL KEPUTUSAN DAN/ATAU TINDAKAN</a:t>
            </a:r>
          </a:p>
          <a:p>
            <a:pPr marL="342900" indent="-342900" algn="ctr">
              <a:spcBef>
                <a:spcPct val="20000"/>
              </a:spcBef>
              <a:tabLst>
                <a:tab pos="1422400" algn="l"/>
              </a:tabLst>
              <a:defRPr/>
            </a:pPr>
            <a:r>
              <a:rPr lang="en-ID" sz="1200" dirty="0">
                <a:latin typeface="Arial Black" pitchFamily="34" charset="0"/>
              </a:rPr>
              <a:t> DALAM PENYELENGGARAAN PEMERINTAHAN</a:t>
            </a:r>
            <a:endParaRPr lang="en-ID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defRPr/>
            </a:pPr>
            <a:endParaRPr lang="en-ID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57200" y="2478088"/>
            <a:ext cx="525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2400" b="1">
                <a:solidFill>
                  <a:schemeClr val="bg2"/>
                </a:solidFill>
                <a:latin typeface="Arial Black" pitchFamily="34" charset="0"/>
              </a:rPr>
              <a:t>BATAS  WEWENANG</a:t>
            </a:r>
          </a:p>
          <a:p>
            <a:pPr algn="ctr"/>
            <a:r>
              <a:rPr kumimoji="1" lang="en-GB" sz="1200">
                <a:latin typeface="Bahnschrift SemiBold" pitchFamily="34" charset="0"/>
              </a:rPr>
              <a:t> Pasal 15 ayat (1)  UU No: 30 Th 2014</a:t>
            </a:r>
            <a:endParaRPr kumimoji="1" lang="en-US" sz="1200">
              <a:latin typeface="Bahnschrift SemiBold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14400" y="3173413"/>
            <a:ext cx="7467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200" dirty="0">
                <a:latin typeface="Arial Black" pitchFamily="34" charset="0"/>
              </a:rPr>
              <a:t>MASA ATAU TENGGANG WAKTU WEWENANG	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200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WILAYAH ATAU DAERAH BERLAKUNYA WEWENANG 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200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CAKUPAN BIDANG ATAU MATERI WEWENANG</a:t>
            </a:r>
            <a:endParaRPr lang="en-ID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defRPr/>
            </a:pPr>
            <a:endParaRPr lang="en-ID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381000" y="914400"/>
            <a:ext cx="5257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2000" b="1">
                <a:solidFill>
                  <a:srgbClr val="FFFF00"/>
                </a:solidFill>
                <a:latin typeface="Arial Black" pitchFamily="34" charset="0"/>
              </a:rPr>
              <a:t>SYARAT DISKRESI</a:t>
            </a:r>
          </a:p>
          <a:p>
            <a:pPr algn="ctr"/>
            <a:r>
              <a:rPr kumimoji="1" lang="en-GB">
                <a:latin typeface="Arial Black" pitchFamily="34" charset="0"/>
              </a:rPr>
              <a:t> </a:t>
            </a:r>
            <a:r>
              <a:rPr kumimoji="1" lang="en-GB" sz="1000">
                <a:latin typeface="Arial Black" pitchFamily="34" charset="0"/>
              </a:rPr>
              <a:t>Pasal 24 UU No: 30 Th 2014</a:t>
            </a:r>
            <a:endParaRPr kumimoji="1" lang="en-US" sz="1000">
              <a:latin typeface="Arial Black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7200" y="1600200"/>
            <a:ext cx="62484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latin typeface="Arial Black" pitchFamily="34" charset="0"/>
              </a:rPr>
              <a:t>SESUAI DENGAN TUJUAN DISKRESI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TIDAK BERTENTANGAN DG KETENTUAN PERATURAN PERUNDANG-UNDANGAN YANG BERLAKU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SESUAI DENGAN AUPB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BERDASARKAN ALASAN-ALASAN YG OBJEKTIF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TIDAK MENIMBULKAN KONFLIK KEPENTINGAN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DILAKUKAN DENGAN IKTIKAT BAIK </a:t>
            </a:r>
            <a:endParaRPr lang="en-ID" sz="1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457200" y="3581400"/>
            <a:ext cx="5257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2000" b="1">
                <a:solidFill>
                  <a:srgbClr val="FFFF00"/>
                </a:solidFill>
                <a:latin typeface="Arial Black" pitchFamily="34" charset="0"/>
              </a:rPr>
              <a:t>TUJUAN DISKRESI</a:t>
            </a:r>
          </a:p>
          <a:p>
            <a:pPr algn="ctr"/>
            <a:r>
              <a:rPr kumimoji="1" lang="en-GB">
                <a:latin typeface="Arial Black" pitchFamily="34" charset="0"/>
              </a:rPr>
              <a:t> </a:t>
            </a:r>
            <a:r>
              <a:rPr kumimoji="1" lang="en-GB" sz="1000">
                <a:latin typeface="Arial Black" pitchFamily="34" charset="0"/>
              </a:rPr>
              <a:t>Pasal 22 ayat (2) UU No: 30 Th 2014</a:t>
            </a:r>
            <a:endParaRPr kumimoji="1" lang="en-US" sz="1000">
              <a:latin typeface="Arial Black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4343400"/>
            <a:ext cx="62484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MELANCARKAN PENYELENGGARAAN PEMERINTAHAN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MENGISI KEKOSONGAN HUKUM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MEMBERIKAN KEPASTIAN HUKUM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dirty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MENGATASI STAGNASI PEMERINTAHAN DALAM KEADAAN TERTENTU GUNA KEMANFAATAN DAN KEPENTINGAN UMUM</a:t>
            </a:r>
            <a:endParaRPr lang="en-ID" sz="11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01675" indent="-342900">
              <a:spcBef>
                <a:spcPct val="20000"/>
              </a:spcBef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ChangeArrowheads="1"/>
          </p:cNvSpPr>
          <p:nvPr/>
        </p:nvSpPr>
        <p:spPr bwMode="auto">
          <a:xfrm>
            <a:off x="533400" y="533400"/>
            <a:ext cx="5257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1200" b="1">
                <a:solidFill>
                  <a:srgbClr val="FFFF00"/>
                </a:solidFill>
                <a:latin typeface="Arial Black" pitchFamily="34" charset="0"/>
              </a:rPr>
              <a:t>BERPOTENSI MERUBAH ALOKASI ANGGARAN</a:t>
            </a:r>
          </a:p>
          <a:p>
            <a:pPr algn="ctr"/>
            <a:r>
              <a:rPr kumimoji="1" lang="en-GB">
                <a:latin typeface="Arial Black" pitchFamily="34" charset="0"/>
              </a:rPr>
              <a:t> </a:t>
            </a:r>
            <a:r>
              <a:rPr kumimoji="1" lang="en-GB" sz="1000">
                <a:latin typeface="Arial Black" pitchFamily="34" charset="0"/>
              </a:rPr>
              <a:t>Pasal 25 &amp; Pasal 26 UU No: 30 Th 2014</a:t>
            </a:r>
            <a:endParaRPr kumimoji="1" lang="en-US" sz="1000">
              <a:latin typeface="Arial Black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7200" y="1157288"/>
            <a:ext cx="6248400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</a:rPr>
              <a:t>WAJIB MEMPEROLEH PERSETUJIAN DARI ATASAN PEJABAT  SECARA TERTULIS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</a:rPr>
              <a:t>PERSETUJUAN DILAKUKAN APABILA PENGGUNAAN  DISKRESI </a:t>
            </a:r>
            <a:r>
              <a:rPr lang="en-ID" sz="1100" b="1" dirty="0">
                <a:solidFill>
                  <a:srgbClr val="FFC000"/>
                </a:solidFill>
                <a:latin typeface="Bahnschrift" pitchFamily="34" charset="0"/>
              </a:rPr>
              <a:t>BERDASARKAN PASAL 23 HURUF A, HURUF B DAN HURUF C SERTA MENIMBULKAN AKIBAT HUKUM YANG BERPOTENSI MEMBEBANI KEUANGAN NEGARA 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PEJABAT YANG MENGGUNAKAN DISKRESI WAJIB MENGURAIKAN MAKSUD, TUJUAN SUBSTANSI SERTA DAMPAK ADMINISTRASI DAN KEUANGAN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PEJABAT YANG MENGGUNAKAN DISKRESI WAJIB MENYAMPAIKAN PERMOHONAN PERSETUJUAN SECARA TERTULIS KEPADA ATASAN PEJABAT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APABILA ATASAN PEJABAT MELAKUKAN PENOLAKAN ATAS PERMOHONAN DISKRESI YANG DITERIMA MAKA ATASAN HARUS MEMBERITAHUKAN ALASAN PENOLAKAN SECARA TERTULIS</a:t>
            </a:r>
          </a:p>
          <a:p>
            <a:pPr marL="701675" indent="-342900">
              <a:spcBef>
                <a:spcPct val="20000"/>
              </a:spcBef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3400" y="228600"/>
            <a:ext cx="5257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2000" b="1">
                <a:latin typeface="Arial Black" pitchFamily="34" charset="0"/>
              </a:rPr>
              <a:t>PENGGUNAAN DISKRESI</a:t>
            </a:r>
          </a:p>
          <a:p>
            <a:pPr algn="ctr"/>
            <a:endParaRPr kumimoji="1" lang="en-US" sz="1000">
              <a:latin typeface="Arial Black" pitchFamily="34" charset="0"/>
            </a:endParaRPr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609600" y="3605213"/>
            <a:ext cx="5638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1200" b="1">
                <a:solidFill>
                  <a:srgbClr val="FFFF00"/>
                </a:solidFill>
                <a:latin typeface="Arial Black" pitchFamily="34" charset="0"/>
              </a:rPr>
              <a:t>MENIMBULKAN KERESAHAN MASYARAKAT, KEADAAN DARURAT, MENDESAK DAN TERJADI BENCANA ALAM</a:t>
            </a:r>
          </a:p>
          <a:p>
            <a:pPr algn="ctr"/>
            <a:r>
              <a:rPr kumimoji="1" lang="en-GB">
                <a:latin typeface="Arial Black" pitchFamily="34" charset="0"/>
              </a:rPr>
              <a:t> </a:t>
            </a:r>
            <a:r>
              <a:rPr kumimoji="1" lang="en-GB" sz="1000">
                <a:latin typeface="Arial Black" pitchFamily="34" charset="0"/>
              </a:rPr>
              <a:t>Pasal 31 UU No: 30 Th 2014</a:t>
            </a:r>
            <a:endParaRPr kumimoji="1" lang="en-US" sz="1000">
              <a:latin typeface="Arial Black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7200" y="4391025"/>
            <a:ext cx="62484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200" b="1" dirty="0">
                <a:latin typeface="Bahnschrift" pitchFamily="34" charset="0"/>
              </a:rPr>
              <a:t>PEJABAT  PEMERINTAH  WAJIB  MEMBERITAHUKAN  KEPADA  ATASAN   PEJABAT  DAN  MELAPOR  KEPADA ATASAN  PEJABAT  SETELAH  PENGGUNAAN  DISKRESI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2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PEMBERITAHUAN  </a:t>
            </a:r>
            <a:r>
              <a:rPr lang="en-ID" sz="1200" b="1" dirty="0">
                <a:solidFill>
                  <a:srgbClr val="FFFF00"/>
                </a:solidFill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SEBELUM</a:t>
            </a:r>
            <a:r>
              <a:rPr lang="en-ID" sz="12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  PENGGUNAAN  DISKRESI   SEBAGAIMANA  PASAL  25  AYAT  (3)   DILAKUKAN  </a:t>
            </a:r>
            <a:r>
              <a:rPr lang="en-ID" sz="1200" b="1" dirty="0">
                <a:solidFill>
                  <a:srgbClr val="FFC000"/>
                </a:solidFill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APABILA  PENGGUNAAN   DISKRESI  BERDASARKAN  PASAL  23  HURUF  D  </a:t>
            </a:r>
            <a:r>
              <a:rPr lang="en-ID" sz="12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YANG  BERPOTENSI  MENIMBULKAN KERESAHAN  MASYARAKAT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2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PELAPORAN  </a:t>
            </a:r>
            <a:r>
              <a:rPr lang="en-ID" sz="1200" b="1" dirty="0">
                <a:solidFill>
                  <a:srgbClr val="FFFF00"/>
                </a:solidFill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SETELAH </a:t>
            </a:r>
            <a:r>
              <a:rPr lang="en-ID" sz="12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 PENGGUNAAN  DISKRESI  SEBAGAIMANA  DIMAKSUD  DALAM  PASAL  25  AYAT  (3) DILAKUKAN  </a:t>
            </a:r>
            <a:r>
              <a:rPr lang="en-ID" sz="1200" b="1" dirty="0">
                <a:solidFill>
                  <a:srgbClr val="FFC000"/>
                </a:solidFill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APABILA  PENGGUNAAN  DISKRESI  BERDASARKAN  PASAL  23  HURUF  D  </a:t>
            </a:r>
            <a:r>
              <a:rPr lang="en-ID" sz="12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 YANG  TERJADI  DALAM KEADAAN  DARURAT,  KEADAAN  MENDESAK  DAN / ATAU  TERJADI  BENCANA  ALAM</a:t>
            </a:r>
          </a:p>
          <a:p>
            <a:pPr marL="701675" indent="-342900">
              <a:spcBef>
                <a:spcPct val="20000"/>
              </a:spcBef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ChangeArrowheads="1"/>
          </p:cNvSpPr>
          <p:nvPr/>
        </p:nvSpPr>
        <p:spPr bwMode="auto">
          <a:xfrm>
            <a:off x="-685800" y="1046163"/>
            <a:ext cx="52578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1200" b="1">
                <a:solidFill>
                  <a:srgbClr val="FFFF00"/>
                </a:solidFill>
                <a:latin typeface="Arial Black" pitchFamily="34" charset="0"/>
              </a:rPr>
              <a:t>DISKRESI MELAMPAUAI WEWENANG</a:t>
            </a:r>
          </a:p>
          <a:p>
            <a:r>
              <a:rPr kumimoji="1" lang="en-GB">
                <a:latin typeface="Arial Black" pitchFamily="34" charset="0"/>
              </a:rPr>
              <a:t>             </a:t>
            </a:r>
            <a:r>
              <a:rPr kumimoji="1" lang="en-GB" sz="1000">
                <a:latin typeface="Arial Black" pitchFamily="34" charset="0"/>
              </a:rPr>
              <a:t>Pasal 30 UU No: 30 Th 2014</a:t>
            </a:r>
            <a:endParaRPr kumimoji="1" lang="en-US" sz="1000">
              <a:latin typeface="Arial Black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04800" y="1630363"/>
            <a:ext cx="6248400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</a:rPr>
              <a:t>BERTINDAK  MELAMPAUAI  BATAS  WAKTU  BERLAKUNYA  WEWENANG  YANG  DIBERIKAN  OLEH  KETENTUAN PERATURAN  PERUNDANG-UNDANGAN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BERTINDAK  MELAMPAUAI  BATAS  WILAYAH  BERLAKUNYA  WEWENANG  </a:t>
            </a:r>
            <a:r>
              <a:rPr lang="en-ID" sz="1100" b="1" dirty="0">
                <a:latin typeface="Bahnschrift" pitchFamily="34" charset="0"/>
              </a:rPr>
              <a:t>YANG  DIBERIKAN  OLEH  KETENTUAN PERATURAN  PERUNDANG-UNDANGAN</a:t>
            </a: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TIDAK  SESUAI  DENGAN  KETENTUAN  PASAL  26, 27 DAN 28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AKIBAT  HUKUMNYA  MENJADI  TIDAK  SAH</a:t>
            </a:r>
          </a:p>
          <a:p>
            <a:pPr marL="701675" indent="-342900">
              <a:spcBef>
                <a:spcPct val="20000"/>
              </a:spcBef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-152400" y="360363"/>
            <a:ext cx="52578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2000" b="1">
                <a:latin typeface="Arial Black" pitchFamily="34" charset="0"/>
              </a:rPr>
              <a:t>PENYALAHGUNAAN DISKRESI</a:t>
            </a:r>
          </a:p>
          <a:p>
            <a:pPr algn="ctr"/>
            <a:endParaRPr kumimoji="1" lang="en-US" sz="1000">
              <a:latin typeface="Arial Black" pitchFamily="34" charset="0"/>
            </a:endParaRPr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-304800" y="2874963"/>
            <a:ext cx="52578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1200" b="1">
                <a:solidFill>
                  <a:srgbClr val="FFFF00"/>
                </a:solidFill>
                <a:latin typeface="Arial Black" pitchFamily="34" charset="0"/>
              </a:rPr>
              <a:t>  DISKRESI MENCAMPURADUKKAN WEWENANG</a:t>
            </a:r>
          </a:p>
          <a:p>
            <a:r>
              <a:rPr kumimoji="1" lang="en-GB">
                <a:latin typeface="Arial Black" pitchFamily="34" charset="0"/>
              </a:rPr>
              <a:t>        </a:t>
            </a:r>
            <a:r>
              <a:rPr kumimoji="1" lang="en-GB" sz="1000">
                <a:latin typeface="Arial Black" pitchFamily="34" charset="0"/>
              </a:rPr>
              <a:t>Pasal 31 UU No: 30 Th 2014</a:t>
            </a:r>
            <a:endParaRPr kumimoji="1" lang="en-US" sz="1000">
              <a:latin typeface="Arial Black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" y="3432175"/>
            <a:ext cx="6248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</a:rPr>
              <a:t>MENGGUNAKAN  DISKRESI  TIDAK  SESUAI   DENGAN   TUJUAN  WEWENANG  YG  DIBERIKAN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TIDAK  SESUAI  DENGAN  KETENTUAN  PASAL  26, 27 DAN 28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BERTENTANGAN  DENGAN  AUPB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AKIBAT  HUKUMNYA  DAPAT DIBATALKAN</a:t>
            </a:r>
          </a:p>
          <a:p>
            <a:pPr marL="701675" indent="-342900">
              <a:spcBef>
                <a:spcPct val="20000"/>
              </a:spcBef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-533400" y="4398963"/>
            <a:ext cx="52578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GB" sz="1200" b="1">
                <a:solidFill>
                  <a:srgbClr val="FFFF00"/>
                </a:solidFill>
                <a:latin typeface="Arial Black" pitchFamily="34" charset="0"/>
              </a:rPr>
              <a:t>DISKRESI YANG SEWENANG-WEWENANG</a:t>
            </a:r>
          </a:p>
          <a:p>
            <a:r>
              <a:rPr kumimoji="1" lang="en-GB">
                <a:latin typeface="Arial Black" pitchFamily="34" charset="0"/>
              </a:rPr>
              <a:t>           </a:t>
            </a:r>
            <a:r>
              <a:rPr kumimoji="1" lang="en-GB" sz="1000">
                <a:latin typeface="Arial Black" pitchFamily="34" charset="0"/>
              </a:rPr>
              <a:t>Pasal 32 UU No: 30 Th 2014   </a:t>
            </a:r>
            <a:endParaRPr kumimoji="1" lang="en-US" sz="1000">
              <a:latin typeface="Arial Black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04800" y="5032375"/>
            <a:ext cx="6248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</a:rPr>
              <a:t>DIKELUARKAN  OLEH  PEJABAT  YANG  TIDAK  BERWENANG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  <a:tabLst>
                <a:tab pos="1422400" algn="l"/>
              </a:tabLst>
              <a:defRPr/>
            </a:pPr>
            <a:r>
              <a:rPr lang="en-ID" sz="1100" b="1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AKIBAT HUKUMNYA MENJADI TIDAK SAH</a:t>
            </a:r>
          </a:p>
          <a:p>
            <a:pPr marL="701675" indent="-342900">
              <a:spcBef>
                <a:spcPct val="20000"/>
              </a:spcBef>
              <a:defRPr/>
            </a:pPr>
            <a:endParaRPr lang="en-ID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Alternate Process 10"/>
          <p:cNvSpPr/>
          <p:nvPr/>
        </p:nvSpPr>
        <p:spPr>
          <a:xfrm>
            <a:off x="0" y="1143000"/>
            <a:ext cx="8534400" cy="1676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1450" indent="-4763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/>
                </a:solidFill>
              </a:rPr>
              <a:t>MELAMPAUI WEWENANG</a:t>
            </a:r>
          </a:p>
          <a:p>
            <a:pPr marL="171450" indent="-4763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Keputusan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dan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/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atau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tindakan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dilakukan</a:t>
            </a:r>
            <a:endParaRPr lang="en-US" sz="1600" b="1" dirty="0">
              <a:solidFill>
                <a:schemeClr val="tx1"/>
              </a:solidFill>
              <a:latin typeface="Bahnschrift" pitchFamily="34" charset="0"/>
            </a:endParaRPr>
          </a:p>
          <a:p>
            <a:pPr marL="509587" indent="-342900">
              <a:lnSpc>
                <a:spcPts val="19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Melampaui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masa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jabatan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atau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batas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waktu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berlakunya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wewenang</a:t>
            </a:r>
            <a:endParaRPr lang="en-US" sz="1600" b="1" dirty="0">
              <a:solidFill>
                <a:srgbClr val="FFFF00"/>
              </a:solidFill>
              <a:latin typeface="Bahnschrift" pitchFamily="34" charset="0"/>
            </a:endParaRPr>
          </a:p>
          <a:p>
            <a:pPr marL="509587" indent="-342900">
              <a:lnSpc>
                <a:spcPts val="19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Melampaui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batas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wilayah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berlakunya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wewenang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/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atau</a:t>
            </a:r>
            <a:endParaRPr lang="en-US" sz="1600" b="1" dirty="0">
              <a:solidFill>
                <a:srgbClr val="FFFF00"/>
              </a:solidFill>
              <a:latin typeface="Bahnschrift" pitchFamily="34" charset="0"/>
            </a:endParaRPr>
          </a:p>
          <a:p>
            <a:pPr marL="509587" indent="-342900">
              <a:lnSpc>
                <a:spcPts val="19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Bertentangan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denagn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ketentuan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peraturan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perundang-undangan</a:t>
            </a:r>
            <a:endParaRPr lang="en-US" sz="1600" b="1" dirty="0">
              <a:solidFill>
                <a:srgbClr val="FFFF00"/>
              </a:solidFill>
              <a:latin typeface="Bahnschrift" pitchFamily="34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0" y="2819400"/>
            <a:ext cx="9144000" cy="1524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1450" indent="-4763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/>
                </a:solidFill>
              </a:rPr>
              <a:t>MENCAMPURADUKKAN WEWENANG</a:t>
            </a:r>
          </a:p>
          <a:p>
            <a:pPr marL="171450" indent="-4763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Keputusan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dan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/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atau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Tindakan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dilakukan</a:t>
            </a:r>
            <a:endParaRPr lang="en-US" sz="1600" b="1" dirty="0">
              <a:solidFill>
                <a:schemeClr val="tx1"/>
              </a:solidFill>
              <a:latin typeface="Bahnschrift" pitchFamily="34" charset="0"/>
            </a:endParaRPr>
          </a:p>
          <a:p>
            <a:pPr marL="509587" indent="-342900">
              <a:lnSpc>
                <a:spcPts val="19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Diluar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cakupan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bidang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atau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materi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wewenang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yang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diberikan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/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atau</a:t>
            </a:r>
            <a:endParaRPr lang="en-US" sz="1600" b="1" dirty="0">
              <a:solidFill>
                <a:srgbClr val="FFFF00"/>
              </a:solidFill>
              <a:latin typeface="Bahnschrift" pitchFamily="34" charset="0"/>
            </a:endParaRPr>
          </a:p>
          <a:p>
            <a:pPr marL="509587" indent="-342900">
              <a:lnSpc>
                <a:spcPts val="19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Bertentangan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dengan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tujuan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wewenang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yang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diberikan</a:t>
            </a:r>
            <a:endParaRPr lang="en-US" sz="1600" b="1" dirty="0">
              <a:solidFill>
                <a:srgbClr val="FFFF00"/>
              </a:solidFill>
              <a:latin typeface="Bahnschrift" pitchFamily="34" charset="0"/>
            </a:endParaRPr>
          </a:p>
        </p:txBody>
      </p:sp>
      <p:sp>
        <p:nvSpPr>
          <p:cNvPr id="30724" name="Text Box 28"/>
          <p:cNvSpPr txBox="1">
            <a:spLocks noChangeArrowheads="1"/>
          </p:cNvSpPr>
          <p:nvPr/>
        </p:nvSpPr>
        <p:spPr bwMode="auto">
          <a:xfrm>
            <a:off x="2743200" y="6091238"/>
            <a:ext cx="44958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en-US" sz="1000">
              <a:latin typeface="Calibri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Pasal 18  UU No 30 Th 2014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en-GB" sz="1000">
              <a:latin typeface="Calibri" pitchFamily="34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0" y="4343400"/>
            <a:ext cx="6172200" cy="1524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1450" indent="-4763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1"/>
                </a:solidFill>
              </a:rPr>
              <a:t>BERTINDAK SEWENANG - WENANG</a:t>
            </a:r>
          </a:p>
          <a:p>
            <a:pPr marL="171450" indent="-4763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Keputusan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dan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/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atau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Tindakan</a:t>
            </a:r>
            <a:r>
              <a:rPr lang="en-US" sz="1600" b="1" dirty="0">
                <a:solidFill>
                  <a:schemeClr val="tx1"/>
                </a:solidFill>
                <a:latin typeface="Bahnschrift" pitchFamily="34" charset="0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Bahnschrift" pitchFamily="34" charset="0"/>
              </a:rPr>
              <a:t>dilakukan</a:t>
            </a:r>
            <a:endParaRPr lang="en-US" sz="1600" b="1" dirty="0">
              <a:solidFill>
                <a:schemeClr val="tx1"/>
              </a:solidFill>
              <a:latin typeface="Bahnschrift" pitchFamily="34" charset="0"/>
            </a:endParaRPr>
          </a:p>
          <a:p>
            <a:pPr marL="509587" indent="-342900">
              <a:lnSpc>
                <a:spcPts val="19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Tanpa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dasar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kewenangan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/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atau</a:t>
            </a:r>
            <a:endParaRPr lang="en-US" sz="1600" b="1" dirty="0">
              <a:solidFill>
                <a:srgbClr val="FFFF00"/>
              </a:solidFill>
              <a:latin typeface="Bahnschrift" pitchFamily="34" charset="0"/>
            </a:endParaRPr>
          </a:p>
          <a:p>
            <a:pPr marL="509587" indent="-342900">
              <a:lnSpc>
                <a:spcPts val="19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Bertentangan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dengan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Putusan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Pengadilan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yang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berkekuatan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hukum</a:t>
            </a:r>
            <a:r>
              <a:rPr lang="en-US" sz="1600" b="1" dirty="0">
                <a:solidFill>
                  <a:srgbClr val="FFFF00"/>
                </a:solidFill>
                <a:latin typeface="Bahnschrift" pitchFamily="34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Bahnschrift" pitchFamily="34" charset="0"/>
              </a:rPr>
              <a:t>tetap</a:t>
            </a:r>
            <a:endParaRPr lang="en-US" sz="1600" b="1" dirty="0">
              <a:solidFill>
                <a:srgbClr val="FFFF00"/>
              </a:solidFill>
              <a:latin typeface="Bahnschrift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143000" y="228600"/>
            <a:ext cx="7086600" cy="9906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tx1"/>
                </a:solidFill>
              </a:rPr>
              <a:t>MENYALAHGUNAKAN  WEWENANG</a:t>
            </a:r>
            <a:endParaRPr lang="en-ID" sz="2800" b="1" dirty="0">
              <a:solidFill>
                <a:schemeClr val="tx1"/>
              </a:solidFill>
            </a:endParaRPr>
          </a:p>
          <a:p>
            <a:pPr marL="6350" indent="-6350" algn="ctr">
              <a:lnSpc>
                <a:spcPts val="1900"/>
              </a:lnSpc>
              <a:spcBef>
                <a:spcPct val="20000"/>
              </a:spcBef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73025" y="4467225"/>
            <a:ext cx="9144000" cy="2590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3600" dirty="0">
              <a:ln w="3175">
                <a:solidFill>
                  <a:schemeClr val="tx1"/>
                </a:solidFill>
              </a:ln>
              <a:solidFill>
                <a:schemeClr val="bg2"/>
              </a:solidFill>
              <a:latin typeface="Berlin Sans FB Demi" pitchFamily="34" charset="0"/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-609600" y="1927225"/>
            <a:ext cx="99822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2300" indent="-457200" algn="ctr">
              <a:lnSpc>
                <a:spcPts val="26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FFFF00"/>
                </a:solidFill>
                <a:latin typeface="Gill Sans MT" pitchFamily="34" charset="0"/>
              </a:rPr>
              <a:t>PEJABAT  ADMINISTRASI  PEMERINTAHAN </a:t>
            </a:r>
          </a:p>
          <a:p>
            <a:pPr marL="622300" indent="-457200" algn="ctr">
              <a:lnSpc>
                <a:spcPts val="26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Gill Sans MT" pitchFamily="34" charset="0"/>
              </a:rPr>
              <a:t>DILARANG</a:t>
            </a:r>
          </a:p>
          <a:p>
            <a:pPr marL="622300" indent="-457200" algn="ctr">
              <a:lnSpc>
                <a:spcPts val="26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FF00"/>
                </a:solidFill>
                <a:latin typeface="Gill Sans MT" pitchFamily="34" charset="0"/>
              </a:rPr>
              <a:t>MENYALAHGUNAKAN  WEWENANG  DALAM  MENETAPKAN </a:t>
            </a:r>
          </a:p>
          <a:p>
            <a:pPr marL="6350" indent="-6350" algn="ctr">
              <a:lnSpc>
                <a:spcPts val="2600"/>
              </a:lnSpc>
              <a:spcBef>
                <a:spcPct val="20000"/>
              </a:spcBef>
              <a:defRPr/>
            </a:pPr>
            <a:r>
              <a:rPr lang="en-US" sz="2800" b="1" dirty="0" err="1">
                <a:solidFill>
                  <a:srgbClr val="FFFF00"/>
                </a:solidFill>
                <a:latin typeface="Gill Sans MT" pitchFamily="34" charset="0"/>
              </a:rPr>
              <a:t>dan</a:t>
            </a:r>
            <a:r>
              <a:rPr lang="en-US" sz="2800" b="1" dirty="0">
                <a:solidFill>
                  <a:srgbClr val="FFFF00"/>
                </a:solidFill>
                <a:latin typeface="Gill Sans MT" pitchFamily="34" charset="0"/>
              </a:rPr>
              <a:t>/</a:t>
            </a:r>
            <a:r>
              <a:rPr lang="en-US" sz="2800" b="1" dirty="0" err="1">
                <a:solidFill>
                  <a:srgbClr val="FFFF00"/>
                </a:solidFill>
                <a:latin typeface="Gill Sans MT" pitchFamily="34" charset="0"/>
              </a:rPr>
              <a:t>atau</a:t>
            </a:r>
            <a:r>
              <a:rPr lang="en-US" sz="2800" b="1" dirty="0">
                <a:solidFill>
                  <a:srgbClr val="FFFF00"/>
                </a:solidFill>
                <a:latin typeface="Gill Sans MT" pitchFamily="34" charset="0"/>
              </a:rPr>
              <a:t> </a:t>
            </a:r>
          </a:p>
          <a:p>
            <a:pPr marL="6350" indent="-6350" algn="ctr">
              <a:lnSpc>
                <a:spcPts val="26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Gill Sans MT" pitchFamily="34" charset="0"/>
              </a:rPr>
              <a:t>MELAKUKAN  KEPUTUSAN </a:t>
            </a:r>
          </a:p>
          <a:p>
            <a:pPr marL="622300" indent="-457200" algn="ctr">
              <a:lnSpc>
                <a:spcPts val="2600"/>
              </a:lnSpc>
              <a:spcBef>
                <a:spcPct val="20000"/>
              </a:spcBef>
              <a:defRPr/>
            </a:pPr>
            <a:r>
              <a:rPr lang="en-US" sz="2800" b="1" dirty="0" err="1">
                <a:solidFill>
                  <a:srgbClr val="FFFF00"/>
                </a:solidFill>
                <a:latin typeface="Gill Sans MT" pitchFamily="34" charset="0"/>
              </a:rPr>
              <a:t>dan</a:t>
            </a:r>
            <a:r>
              <a:rPr lang="en-US" sz="2800" b="1" dirty="0">
                <a:solidFill>
                  <a:srgbClr val="FFFF00"/>
                </a:solidFill>
                <a:latin typeface="Gill Sans MT" pitchFamily="34" charset="0"/>
              </a:rPr>
              <a:t>/</a:t>
            </a:r>
            <a:r>
              <a:rPr lang="en-US" sz="2800" b="1" dirty="0" err="1">
                <a:solidFill>
                  <a:srgbClr val="FFFF00"/>
                </a:solidFill>
                <a:latin typeface="Gill Sans MT" pitchFamily="34" charset="0"/>
              </a:rPr>
              <a:t>atau</a:t>
            </a:r>
            <a:r>
              <a:rPr lang="en-US" sz="2800" b="1" dirty="0">
                <a:solidFill>
                  <a:srgbClr val="FFFF00"/>
                </a:solidFill>
                <a:latin typeface="Gill Sans MT" pitchFamily="34" charset="0"/>
              </a:rPr>
              <a:t> </a:t>
            </a:r>
          </a:p>
          <a:p>
            <a:pPr marL="622300" indent="-457200" algn="ctr">
              <a:lnSpc>
                <a:spcPts val="26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Gill Sans MT" pitchFamily="34" charset="0"/>
              </a:rPr>
              <a:t>TINDAKAN</a:t>
            </a:r>
          </a:p>
          <a:p>
            <a:pPr algn="ctr">
              <a:lnSpc>
                <a:spcPts val="3800"/>
              </a:lnSpc>
              <a:defRPr/>
            </a:pPr>
            <a:endParaRPr lang="en-US" sz="3200" b="1" dirty="0">
              <a:solidFill>
                <a:srgbClr val="FFFF00"/>
              </a:solidFill>
              <a:latin typeface="Lucida Bright" pitchFamily="18" charset="0"/>
              <a:cs typeface="Times New Roman" pitchFamily="18" charset="0"/>
            </a:endParaRPr>
          </a:p>
        </p:txBody>
      </p:sp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2590800" y="548640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Calibri" pitchFamily="34" charset="0"/>
              </a:rPr>
              <a:t>Pasal 17  (1)  UU No 30 Th 2014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GB" sz="900">
              <a:latin typeface="Calibri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5125" name="Picture 2" descr="C:\Users\ACER\Pictures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9038"/>
            <a:ext cx="914400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20"/>
          <p:cNvSpPr txBox="1">
            <a:spLocks noChangeArrowheads="1"/>
          </p:cNvSpPr>
          <p:nvPr/>
        </p:nvSpPr>
        <p:spPr bwMode="auto">
          <a:xfrm>
            <a:off x="8077200" y="6564313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Arial Black" pitchFamily="34" charset="0"/>
              </a:rPr>
              <a:t>EKO HP </a:t>
            </a:r>
            <a:endParaRPr lang="id-ID">
              <a:latin typeface="Arial Black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388203"/>
            <a:ext cx="6882885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DASAR HUKUM 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200" y="1219200"/>
            <a:ext cx="7467600" cy="5029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95288" indent="-395288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marL="395288" indent="-3952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marL="395288" indent="-395288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600" dirty="0">
                <a:solidFill>
                  <a:schemeClr val="tx1"/>
                </a:solidFill>
                <a:latin typeface="Rockwell Extra Bold" pitchFamily="18" charset="0"/>
              </a:rPr>
              <a:t>UU No 14 TH 2008</a:t>
            </a: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FontAwesome" pitchFamily="2" charset="0"/>
              </a:rPr>
              <a:t>	</a:t>
            </a:r>
            <a:r>
              <a:rPr lang="en-US" sz="1400" dirty="0" err="1">
                <a:solidFill>
                  <a:srgbClr val="FFFF00"/>
                </a:solidFill>
                <a:latin typeface="Eras Bold ITC" pitchFamily="34" charset="0"/>
              </a:rPr>
              <a:t>Ttg</a:t>
            </a:r>
            <a:r>
              <a:rPr lang="en-US" sz="1400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sz="1400" dirty="0" err="1">
                <a:solidFill>
                  <a:srgbClr val="FFFF00"/>
                </a:solidFill>
                <a:latin typeface="Eras Bold ITC" pitchFamily="34" charset="0"/>
              </a:rPr>
              <a:t>Keterbukaan</a:t>
            </a:r>
            <a:r>
              <a:rPr lang="en-US" sz="1400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sz="1400" dirty="0" err="1">
                <a:solidFill>
                  <a:srgbClr val="FFFF00"/>
                </a:solidFill>
                <a:latin typeface="Eras Bold ITC" pitchFamily="34" charset="0"/>
              </a:rPr>
              <a:t>Informasi</a:t>
            </a:r>
            <a:r>
              <a:rPr lang="en-US" sz="1400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sz="1400" dirty="0" err="1">
                <a:solidFill>
                  <a:srgbClr val="FFFF00"/>
                </a:solidFill>
                <a:latin typeface="Eras Bold ITC" pitchFamily="34" charset="0"/>
              </a:rPr>
              <a:t>Publik</a:t>
            </a:r>
            <a:endParaRPr lang="en-US" sz="1400" dirty="0">
              <a:solidFill>
                <a:srgbClr val="FFFF00"/>
              </a:solidFill>
              <a:latin typeface="Eras Bold ITC" pitchFamily="34" charset="0"/>
            </a:endParaRPr>
          </a:p>
          <a:p>
            <a:pPr marL="358775" indent="-358775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  <a:latin typeface="Rockwell Extra Bold" pitchFamily="18" charset="0"/>
              </a:rPr>
              <a:t>UU No 25 </a:t>
            </a:r>
            <a:r>
              <a:rPr lang="en-US" sz="1600" b="1" dirty="0" err="1">
                <a:solidFill>
                  <a:schemeClr val="tx1"/>
                </a:solidFill>
                <a:latin typeface="Rockwell Extra Bold" pitchFamily="18" charset="0"/>
              </a:rPr>
              <a:t>Th</a:t>
            </a:r>
            <a:r>
              <a:rPr lang="en-US" sz="1600" b="1" dirty="0">
                <a:solidFill>
                  <a:schemeClr val="tx1"/>
                </a:solidFill>
                <a:latin typeface="Rockwell Extra Bold" pitchFamily="18" charset="0"/>
              </a:rPr>
              <a:t> 2009</a:t>
            </a:r>
            <a:r>
              <a:rPr lang="id-ID" sz="1600" b="1" dirty="0">
                <a:solidFill>
                  <a:schemeClr val="tx1"/>
                </a:solidFill>
                <a:latin typeface="Rockwell Extra Bold" pitchFamily="18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Rockwell Extra Bold" pitchFamily="18" charset="0"/>
              </a:rPr>
              <a:t> </a:t>
            </a:r>
          </a:p>
          <a:p>
            <a:pPr marL="358775" indent="-358775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FontAwesome" pitchFamily="2" charset="0"/>
              </a:rPr>
              <a:t>	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Ttg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Pelayanan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Publik</a:t>
            </a:r>
            <a:endParaRPr lang="en-US" dirty="0">
              <a:solidFill>
                <a:srgbClr val="FFFF00"/>
              </a:solidFill>
              <a:latin typeface="FontAwesome" pitchFamily="2" charset="0"/>
            </a:endParaRP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600" dirty="0">
                <a:solidFill>
                  <a:schemeClr val="tx1"/>
                </a:solidFill>
                <a:latin typeface="Rockwell Extra Bold" pitchFamily="18" charset="0"/>
              </a:rPr>
              <a:t>UU No 30 </a:t>
            </a:r>
            <a:r>
              <a:rPr lang="en-US" sz="1600" dirty="0" err="1">
                <a:solidFill>
                  <a:schemeClr val="tx1"/>
                </a:solidFill>
                <a:latin typeface="Rockwell Extra Bold" pitchFamily="18" charset="0"/>
              </a:rPr>
              <a:t>Th</a:t>
            </a:r>
            <a:r>
              <a:rPr lang="en-US" sz="1600" dirty="0">
                <a:solidFill>
                  <a:schemeClr val="tx1"/>
                </a:solidFill>
                <a:latin typeface="Rockwell Extra Bold" pitchFamily="18" charset="0"/>
              </a:rPr>
              <a:t> 2014 </a:t>
            </a: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FontAwesome" pitchFamily="2" charset="0"/>
              </a:rPr>
              <a:t>	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Ttg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Administrasi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Pemerintahan</a:t>
            </a:r>
            <a:endParaRPr lang="en-US" b="1" dirty="0">
              <a:solidFill>
                <a:srgbClr val="FFFF00"/>
              </a:solidFill>
              <a:latin typeface="FontAwesome" pitchFamily="2" charset="0"/>
            </a:endParaRP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600" dirty="0" err="1">
                <a:solidFill>
                  <a:schemeClr val="tx1"/>
                </a:solidFill>
                <a:latin typeface="Rockwell Extra Bold" pitchFamily="18" charset="0"/>
              </a:rPr>
              <a:t>Perwali</a:t>
            </a:r>
            <a:r>
              <a:rPr lang="en-US" sz="1600" dirty="0">
                <a:solidFill>
                  <a:schemeClr val="tx1"/>
                </a:solidFill>
                <a:latin typeface="Rockwell Extra Bold" pitchFamily="18" charset="0"/>
              </a:rPr>
              <a:t> No 73 </a:t>
            </a:r>
            <a:r>
              <a:rPr lang="en-US" sz="1600" dirty="0" err="1">
                <a:solidFill>
                  <a:schemeClr val="tx1"/>
                </a:solidFill>
                <a:latin typeface="Rockwell Extra Bold" pitchFamily="18" charset="0"/>
              </a:rPr>
              <a:t>Th</a:t>
            </a:r>
            <a:r>
              <a:rPr lang="en-US" sz="1600" dirty="0">
                <a:solidFill>
                  <a:schemeClr val="tx1"/>
                </a:solidFill>
                <a:latin typeface="Rockwell Extra Bold" pitchFamily="18" charset="0"/>
              </a:rPr>
              <a:t> 2016 </a:t>
            </a: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00"/>
                </a:solidFill>
                <a:latin typeface="FontAwesome" pitchFamily="2" charset="0"/>
              </a:rPr>
              <a:t>	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Ttg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Kedudukan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,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Sususnan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Organisasi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,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Uraian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FontAwesome" pitchFamily="2" charset="0"/>
              </a:rPr>
              <a:t>tugas</a:t>
            </a:r>
            <a:r>
              <a:rPr lang="en-US" sz="1600" b="1" dirty="0">
                <a:solidFill>
                  <a:srgbClr val="FFFF00"/>
                </a:solidFill>
                <a:latin typeface="FontAwesome" pitchFamily="2" charset="0"/>
              </a:rPr>
              <a:t> Dan </a:t>
            </a:r>
            <a:r>
              <a:rPr lang="en-US" sz="1600" b="1" dirty="0" err="1">
                <a:solidFill>
                  <a:srgbClr val="FFFF00"/>
                </a:solidFill>
                <a:latin typeface="FontAwesome" pitchFamily="2" charset="0"/>
              </a:rPr>
              <a:t>Fungsi</a:t>
            </a:r>
            <a:r>
              <a:rPr lang="en-US" sz="1600" b="1" dirty="0">
                <a:solidFill>
                  <a:srgbClr val="FFFF00"/>
                </a:solidFill>
                <a:latin typeface="FontAwesome" pitchFamily="2" charset="0"/>
              </a:rPr>
              <a:t> Serta </a:t>
            </a:r>
            <a:r>
              <a:rPr lang="en-US" sz="1600" b="1" dirty="0" err="1">
                <a:solidFill>
                  <a:srgbClr val="FFFF00"/>
                </a:solidFill>
                <a:latin typeface="FontAwesome" pitchFamily="2" charset="0"/>
              </a:rPr>
              <a:t>tata</a:t>
            </a:r>
            <a:r>
              <a:rPr lang="en-US" sz="1600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FontAwesome" pitchFamily="2" charset="0"/>
              </a:rPr>
              <a:t>Kerja</a:t>
            </a:r>
            <a:r>
              <a:rPr lang="en-US" sz="1600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FontAwesome" pitchFamily="2" charset="0"/>
              </a:rPr>
              <a:t>Kecamatan</a:t>
            </a:r>
            <a:r>
              <a:rPr lang="en-US" sz="1600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dan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Kelurahan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Kota Surabaya</a:t>
            </a: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600" dirty="0" err="1">
                <a:solidFill>
                  <a:schemeClr val="tx1"/>
                </a:solidFill>
                <a:latin typeface="Rockwell Extra Bold" pitchFamily="18" charset="0"/>
              </a:rPr>
              <a:t>Perwali</a:t>
            </a:r>
            <a:r>
              <a:rPr lang="en-US" sz="1600" dirty="0">
                <a:solidFill>
                  <a:schemeClr val="tx1"/>
                </a:solidFill>
                <a:latin typeface="Rockwell Extra Bold" pitchFamily="18" charset="0"/>
              </a:rPr>
              <a:t> No 33 </a:t>
            </a:r>
            <a:r>
              <a:rPr lang="en-US" sz="1600" dirty="0" err="1">
                <a:solidFill>
                  <a:schemeClr val="tx1"/>
                </a:solidFill>
                <a:latin typeface="Rockwell Extra Bold" pitchFamily="18" charset="0"/>
              </a:rPr>
              <a:t>Th</a:t>
            </a:r>
            <a:r>
              <a:rPr lang="en-US" sz="1600" dirty="0">
                <a:solidFill>
                  <a:schemeClr val="tx1"/>
                </a:solidFill>
                <a:latin typeface="Rockwell Extra Bold" pitchFamily="18" charset="0"/>
              </a:rPr>
              <a:t> 2009 </a:t>
            </a: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AC090"/>
                </a:solidFill>
                <a:latin typeface="FontAwesome" pitchFamily="2" charset="0"/>
              </a:rPr>
              <a:t>	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Ttg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Pedoman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Teknis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Pelaksanaan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Administrasi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Kelurahan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 </a:t>
            </a: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	Di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Lingkungan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Pemerintah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Kota Surabaya</a:t>
            </a: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600" dirty="0" err="1">
                <a:solidFill>
                  <a:schemeClr val="tx1"/>
                </a:solidFill>
                <a:latin typeface="Rockwell Extra Bold" pitchFamily="18" charset="0"/>
              </a:rPr>
              <a:t>Perwali</a:t>
            </a:r>
            <a:r>
              <a:rPr lang="en-US" sz="1600" dirty="0">
                <a:solidFill>
                  <a:schemeClr val="tx1"/>
                </a:solidFill>
                <a:latin typeface="Rockwell Extra Bold" pitchFamily="18" charset="0"/>
              </a:rPr>
              <a:t> No 68 </a:t>
            </a:r>
            <a:r>
              <a:rPr lang="en-US" sz="1600" dirty="0" err="1">
                <a:solidFill>
                  <a:schemeClr val="tx1"/>
                </a:solidFill>
                <a:latin typeface="Rockwell Extra Bold" pitchFamily="18" charset="0"/>
              </a:rPr>
              <a:t>Th</a:t>
            </a:r>
            <a:r>
              <a:rPr lang="en-US" sz="1600" dirty="0">
                <a:solidFill>
                  <a:schemeClr val="tx1"/>
                </a:solidFill>
                <a:latin typeface="Rockwell Extra Bold" pitchFamily="18" charset="0"/>
              </a:rPr>
              <a:t> 2011 </a:t>
            </a: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AC090"/>
                </a:solidFill>
                <a:latin typeface="FontAwesome" pitchFamily="2" charset="0"/>
              </a:rPr>
              <a:t>	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Ttg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Tata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Naskah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Dinas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Di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Lingkungan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FontAwesome" pitchFamily="2" charset="0"/>
              </a:rPr>
              <a:t>Pemerintah</a:t>
            </a:r>
            <a:r>
              <a:rPr lang="en-US" b="1" dirty="0">
                <a:solidFill>
                  <a:srgbClr val="FFFF00"/>
                </a:solidFill>
                <a:latin typeface="FontAwesome" pitchFamily="2" charset="0"/>
              </a:rPr>
              <a:t> Kota Surabaya</a:t>
            </a:r>
          </a:p>
          <a:p>
            <a:pPr marL="395288" indent="-395288" fontAlgn="auto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  <a:latin typeface="FontAwesome" pitchFamily="2" charset="0"/>
            </a:endParaRPr>
          </a:p>
          <a:p>
            <a:pPr algn="ctr" fontAlgn="auto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Alternate Process 10"/>
          <p:cNvSpPr/>
          <p:nvPr/>
        </p:nvSpPr>
        <p:spPr>
          <a:xfrm>
            <a:off x="0" y="228600"/>
            <a:ext cx="9144000" cy="12192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1450" indent="-4763" algn="ctr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tx1"/>
                </a:solidFill>
                <a:latin typeface="Rockwell" pitchFamily="18" charset="0"/>
              </a:rPr>
              <a:t>SIAPAKAH   YANG  MENGAWASI </a:t>
            </a:r>
          </a:p>
          <a:p>
            <a:pPr marL="171450" indent="-4763" algn="ctr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tx1"/>
                </a:solidFill>
                <a:latin typeface="Rockwell" pitchFamily="18" charset="0"/>
              </a:rPr>
              <a:t>TERHADAP  PENYALAHGUNAAN  WEWENANG   ?</a:t>
            </a:r>
          </a:p>
        </p:txBody>
      </p:sp>
      <p:sp>
        <p:nvSpPr>
          <p:cNvPr id="32771" name="Text Box 28"/>
          <p:cNvSpPr txBox="1">
            <a:spLocks noChangeArrowheads="1"/>
          </p:cNvSpPr>
          <p:nvPr/>
        </p:nvSpPr>
        <p:spPr bwMode="auto">
          <a:xfrm>
            <a:off x="2286000" y="5943600"/>
            <a:ext cx="5715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en-US" sz="1000">
              <a:latin typeface="Calibri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Pasal 20 ayat (1) dan ayat (2)  UU No 30 Th 2014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en-GB" sz="1400">
              <a:latin typeface="Calibri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438400" y="4572000"/>
            <a:ext cx="5638800" cy="12954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09587" indent="-342900">
              <a:lnSpc>
                <a:spcPct val="85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</a:rPr>
              <a:t>Tidak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terdapat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kesalahan</a:t>
            </a:r>
            <a:endParaRPr lang="en-US" sz="1600" b="1" dirty="0">
              <a:solidFill>
                <a:srgbClr val="FFFF00"/>
              </a:solidFill>
            </a:endParaRPr>
          </a:p>
          <a:p>
            <a:pPr marL="509587" indent="-342900">
              <a:lnSpc>
                <a:spcPct val="85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</a:rPr>
              <a:t>Terdapat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kesalahan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administratif</a:t>
            </a:r>
            <a:endParaRPr lang="en-US" sz="1600" b="1" dirty="0">
              <a:solidFill>
                <a:srgbClr val="FFFF00"/>
              </a:solidFill>
            </a:endParaRPr>
          </a:p>
          <a:p>
            <a:pPr marL="509587" indent="-342900">
              <a:lnSpc>
                <a:spcPct val="85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600" b="1" dirty="0" err="1">
                <a:solidFill>
                  <a:srgbClr val="FFFF00"/>
                </a:solidFill>
              </a:rPr>
              <a:t>Terdapat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kesalahan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administratif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</a:p>
          <a:p>
            <a:pPr marL="509587" indent="-34290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FFFF00"/>
                </a:solidFill>
              </a:rPr>
              <a:t>	</a:t>
            </a:r>
            <a:r>
              <a:rPr lang="en-US" sz="1600" b="1" dirty="0">
                <a:solidFill>
                  <a:schemeClr val="tx1"/>
                </a:solidFill>
              </a:rPr>
              <a:t>yang </a:t>
            </a:r>
            <a:r>
              <a:rPr lang="en-US" sz="1600" b="1" dirty="0" err="1">
                <a:solidFill>
                  <a:schemeClr val="tx1"/>
                </a:solidFill>
              </a:rPr>
              <a:t>menimbulkan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kerugian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keuangan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negara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667000" y="3276600"/>
            <a:ext cx="4419600" cy="6858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1450" indent="-4763" algn="ctr">
              <a:lnSpc>
                <a:spcPct val="85000"/>
              </a:lnSpc>
              <a:spcBef>
                <a:spcPct val="20000"/>
              </a:spcBef>
              <a:defRPr/>
            </a:pP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2819400" y="2667000"/>
            <a:ext cx="3886200" cy="1371600"/>
          </a:xfrm>
          <a:prstGeom prst="downArrowCallout">
            <a:avLst>
              <a:gd name="adj1" fmla="val 40417"/>
              <a:gd name="adj2" fmla="val 129592"/>
              <a:gd name="adj3" fmla="val 12122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171450" indent="-4763" algn="ctr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bg2"/>
                </a:solidFill>
              </a:rPr>
              <a:t>HASIL PENGAWASAN APIP</a:t>
            </a:r>
          </a:p>
        </p:txBody>
      </p:sp>
      <p:sp>
        <p:nvSpPr>
          <p:cNvPr id="32777" name="Rectangle 8"/>
          <p:cNvSpPr>
            <a:spLocks noChangeArrowheads="1"/>
          </p:cNvSpPr>
          <p:nvPr/>
        </p:nvSpPr>
        <p:spPr bwMode="auto">
          <a:xfrm>
            <a:off x="3505200" y="1438275"/>
            <a:ext cx="2571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Perpetua Titling MT" pitchFamily="18" charset="0"/>
                <a:cs typeface="Aharoni" pitchFamily="2" charset="-79"/>
              </a:rPr>
              <a:t>A p I 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114800" y="15240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75000"/>
              </a:lnSpc>
            </a:pPr>
            <a:r>
              <a:rPr lang="id-ID" sz="2200" b="1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US" sz="400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371600" y="14478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rgbClr val="FFFF00"/>
                </a:solidFill>
                <a:latin typeface="Goudy Stout" pitchFamily="18" charset="0"/>
              </a:rPr>
              <a:t>Pe</a:t>
            </a:r>
            <a:r>
              <a:rPr lang="en-US" sz="2000" b="1" dirty="0" err="1">
                <a:solidFill>
                  <a:srgbClr val="FFFF00"/>
                </a:solidFill>
                <a:latin typeface="Goudy Stout" pitchFamily="18" charset="0"/>
              </a:rPr>
              <a:t>ngawasan</a:t>
            </a:r>
            <a:r>
              <a:rPr lang="en-US" sz="2000" b="1" dirty="0">
                <a:solidFill>
                  <a:srgbClr val="FFFF00"/>
                </a:solidFill>
                <a:latin typeface="Goudy Stout" pitchFamily="18" charset="0"/>
              </a:rPr>
              <a:t>  internal </a:t>
            </a:r>
            <a:r>
              <a:rPr lang="en-US" sz="2000" b="1" dirty="0">
                <a:latin typeface="Goudy Stout" pitchFamily="18" charset="0"/>
              </a:rPr>
              <a:t> </a:t>
            </a:r>
            <a:r>
              <a:rPr lang="en-US" sz="2000" b="1" dirty="0">
                <a:latin typeface="Copperplate Gothic Bold" pitchFamily="34" charset="0"/>
              </a:rPr>
              <a:t>:</a:t>
            </a:r>
          </a:p>
          <a:p>
            <a:pPr marL="457200" indent="-457200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err="1">
                <a:latin typeface="Arial Black" pitchFamily="34" charset="0"/>
              </a:rPr>
              <a:t>Pengawasan</a:t>
            </a:r>
            <a:r>
              <a:rPr lang="en-US" sz="2000" b="1" dirty="0">
                <a:latin typeface="Arial Black" pitchFamily="34" charset="0"/>
              </a:rPr>
              <a:t> </a:t>
            </a:r>
            <a:r>
              <a:rPr lang="en-US" sz="2000" b="1" dirty="0" err="1">
                <a:latin typeface="Arial Black" pitchFamily="34" charset="0"/>
              </a:rPr>
              <a:t>oleh</a:t>
            </a:r>
            <a:r>
              <a:rPr lang="en-US" sz="2000" b="1" dirty="0">
                <a:latin typeface="Arial Black" pitchFamily="34" charset="0"/>
              </a:rPr>
              <a:t> </a:t>
            </a:r>
            <a:r>
              <a:rPr lang="en-US" sz="2000" b="1" dirty="0" err="1">
                <a:latin typeface="Arial Black" pitchFamily="34" charset="0"/>
              </a:rPr>
              <a:t>atasan</a:t>
            </a:r>
            <a:r>
              <a:rPr lang="en-US" sz="2000" b="1" dirty="0">
                <a:latin typeface="Arial Black" pitchFamily="34" charset="0"/>
              </a:rPr>
              <a:t> </a:t>
            </a:r>
            <a:r>
              <a:rPr lang="en-US" sz="2000" b="1" dirty="0" err="1">
                <a:latin typeface="Arial Black" pitchFamily="34" charset="0"/>
              </a:rPr>
              <a:t>langsung</a:t>
            </a:r>
            <a:endParaRPr lang="en-US" sz="2000" b="1" dirty="0">
              <a:latin typeface="Arial Black" pitchFamily="34" charset="0"/>
            </a:endParaRPr>
          </a:p>
          <a:p>
            <a:pPr marL="457200" indent="-457200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err="1">
                <a:latin typeface="Arial Black" pitchFamily="34" charset="0"/>
              </a:rPr>
              <a:t>Pengawasan</a:t>
            </a:r>
            <a:r>
              <a:rPr lang="en-US" sz="2000" b="1" dirty="0">
                <a:latin typeface="Arial Black" pitchFamily="34" charset="0"/>
              </a:rPr>
              <a:t> </a:t>
            </a:r>
            <a:r>
              <a:rPr lang="en-US" sz="2000" b="1" dirty="0" err="1">
                <a:latin typeface="Arial Black" pitchFamily="34" charset="0"/>
              </a:rPr>
              <a:t>oleh</a:t>
            </a:r>
            <a:r>
              <a:rPr lang="en-US" sz="2000" b="1" dirty="0">
                <a:latin typeface="Arial Black" pitchFamily="34" charset="0"/>
              </a:rPr>
              <a:t> </a:t>
            </a:r>
            <a:r>
              <a:rPr lang="en-US" sz="2000" b="1" dirty="0" err="1">
                <a:latin typeface="Arial Black" pitchFamily="34" charset="0"/>
              </a:rPr>
              <a:t>pengawas</a:t>
            </a:r>
            <a:r>
              <a:rPr lang="en-US" sz="2000" b="1" dirty="0">
                <a:latin typeface="Arial Black" pitchFamily="34" charset="0"/>
              </a:rPr>
              <a:t> </a:t>
            </a:r>
            <a:r>
              <a:rPr lang="en-US" sz="2000" b="1" dirty="0" err="1">
                <a:latin typeface="Arial Black" pitchFamily="34" charset="0"/>
              </a:rPr>
              <a:t>fungsional</a:t>
            </a:r>
            <a:r>
              <a:rPr lang="en-US" sz="2000" b="1" dirty="0">
                <a:latin typeface="Arial Black" pitchFamily="34" charset="0"/>
              </a:rPr>
              <a:t> </a:t>
            </a: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295400" y="3200400"/>
            <a:ext cx="731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dirty="0">
                <a:solidFill>
                  <a:srgbClr val="FFFF00"/>
                </a:solidFill>
                <a:latin typeface="Goudy Stout" pitchFamily="18" charset="0"/>
              </a:rPr>
              <a:t>Pe</a:t>
            </a:r>
            <a:r>
              <a:rPr lang="en-US" sz="2000" dirty="0" err="1">
                <a:solidFill>
                  <a:srgbClr val="FFFF00"/>
                </a:solidFill>
                <a:latin typeface="Goudy Stout" pitchFamily="18" charset="0"/>
              </a:rPr>
              <a:t>ngawasan</a:t>
            </a:r>
            <a:r>
              <a:rPr lang="en-US" sz="2000" dirty="0">
                <a:solidFill>
                  <a:srgbClr val="FFFF00"/>
                </a:solidFill>
                <a:latin typeface="Goudy Stout" pitchFamily="18" charset="0"/>
              </a:rPr>
              <a:t>  </a:t>
            </a:r>
            <a:r>
              <a:rPr lang="en-US" sz="2000" dirty="0" err="1">
                <a:solidFill>
                  <a:srgbClr val="FFFF00"/>
                </a:solidFill>
                <a:latin typeface="Goudy Stout" pitchFamily="18" charset="0"/>
              </a:rPr>
              <a:t>eksternal</a:t>
            </a:r>
            <a:r>
              <a:rPr lang="en-US" sz="2000" dirty="0">
                <a:solidFill>
                  <a:srgbClr val="FFFF00"/>
                </a:solidFill>
                <a:latin typeface="Goudy Stout" pitchFamily="18" charset="0"/>
              </a:rPr>
              <a:t> </a:t>
            </a:r>
            <a:r>
              <a:rPr lang="en-US" sz="2000" dirty="0">
                <a:latin typeface="Goudy Stout" pitchFamily="18" charset="0"/>
              </a:rPr>
              <a:t>:</a:t>
            </a:r>
            <a:r>
              <a:rPr lang="en-US" sz="2000" dirty="0">
                <a:latin typeface="+mn-lt"/>
              </a:rPr>
              <a:t> </a:t>
            </a:r>
          </a:p>
          <a:p>
            <a:pPr marL="457200" indent="-457200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 err="1">
                <a:latin typeface="Arial Rounded MT Bold" pitchFamily="34" charset="0"/>
              </a:rPr>
              <a:t>Pengawasan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oleh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masyarakat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berupa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laporan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atau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pengaduan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masyarakat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dalam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penyelenggaraan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pelayanan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publik</a:t>
            </a:r>
            <a:endParaRPr lang="en-US" sz="2000" dirty="0">
              <a:latin typeface="Arial Rounded MT Bold" pitchFamily="34" charset="0"/>
            </a:endParaRPr>
          </a:p>
          <a:p>
            <a:pPr marL="457200" indent="-457200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 err="1">
                <a:latin typeface="Arial Rounded MT Bold" pitchFamily="34" charset="0"/>
              </a:rPr>
              <a:t>Pengawasan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oleh</a:t>
            </a:r>
            <a:r>
              <a:rPr lang="en-US" sz="2000" dirty="0">
                <a:latin typeface="Arial Rounded MT Bold" pitchFamily="34" charset="0"/>
              </a:rPr>
              <a:t> Ombudsman </a:t>
            </a:r>
            <a:r>
              <a:rPr lang="en-US" sz="2000" dirty="0" err="1">
                <a:latin typeface="Arial Rounded MT Bold" pitchFamily="34" charset="0"/>
              </a:rPr>
              <a:t>sesuai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dengan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peraturan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perundang-undangan</a:t>
            </a:r>
            <a:endParaRPr lang="en-US" sz="2000" dirty="0">
              <a:latin typeface="Arial Rounded MT Bold" pitchFamily="34" charset="0"/>
            </a:endParaRPr>
          </a:p>
          <a:p>
            <a:pPr marL="457200" indent="-457200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 err="1">
                <a:latin typeface="Arial Rounded MT Bold" pitchFamily="34" charset="0"/>
              </a:rPr>
              <a:t>Pengawasan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oleh</a:t>
            </a:r>
            <a:r>
              <a:rPr lang="en-US" sz="2000" dirty="0">
                <a:latin typeface="Arial Rounded MT Bold" pitchFamily="34" charset="0"/>
              </a:rPr>
              <a:t> DPRD </a:t>
            </a:r>
            <a:r>
              <a:rPr lang="en-US" sz="2000" dirty="0" err="1">
                <a:latin typeface="Arial Rounded MT Bold" pitchFamily="34" charset="0"/>
              </a:rPr>
              <a:t>Provinsi</a:t>
            </a:r>
            <a:r>
              <a:rPr lang="en-US" sz="2000" dirty="0">
                <a:latin typeface="Arial Rounded MT Bold" pitchFamily="34" charset="0"/>
              </a:rPr>
              <a:t>, DPRD </a:t>
            </a:r>
            <a:r>
              <a:rPr lang="en-US" sz="2000" dirty="0" err="1">
                <a:latin typeface="Arial Rounded MT Bold" pitchFamily="34" charset="0"/>
              </a:rPr>
              <a:t>Kabupaten</a:t>
            </a:r>
            <a:r>
              <a:rPr lang="en-US" sz="2000" dirty="0">
                <a:latin typeface="Arial Rounded MT Bold" pitchFamily="34" charset="0"/>
              </a:rPr>
              <a:t> / Kota </a:t>
            </a: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Brush Script MT" pitchFamily="66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6513" y="203200"/>
            <a:ext cx="87264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en-GB" sz="2000" b="1">
                <a:latin typeface="Arial Black" pitchFamily="34" charset="0"/>
              </a:rPr>
              <a:t>PENGAWASAN INTERNAL </a:t>
            </a:r>
          </a:p>
          <a:p>
            <a:pPr algn="ctr" eaLnBrk="1" hangingPunct="1"/>
            <a:r>
              <a:rPr kumimoji="1" lang="en-GB" sz="2000" b="1">
                <a:latin typeface="Arial Black" pitchFamily="34" charset="0"/>
              </a:rPr>
              <a:t>Dan</a:t>
            </a:r>
          </a:p>
          <a:p>
            <a:pPr algn="ctr" eaLnBrk="1" hangingPunct="1"/>
            <a:r>
              <a:rPr kumimoji="1" lang="en-GB" sz="2000" b="1">
                <a:latin typeface="Arial Black" pitchFamily="34" charset="0"/>
              </a:rPr>
              <a:t> EKSTERNAL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62400" y="6215063"/>
            <a:ext cx="2057400" cy="2619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en-GB" sz="1100" b="1" dirty="0" err="1">
                <a:latin typeface="+mj-lt"/>
              </a:rPr>
              <a:t>Pasal</a:t>
            </a:r>
            <a:r>
              <a:rPr kumimoji="1" lang="en-GB" sz="1100" b="1" dirty="0">
                <a:latin typeface="+mj-lt"/>
              </a:rPr>
              <a:t> 35 UU No: 25 </a:t>
            </a:r>
            <a:r>
              <a:rPr kumimoji="1" lang="en-GB" sz="1100" b="1" dirty="0" err="1">
                <a:latin typeface="+mj-lt"/>
              </a:rPr>
              <a:t>Th</a:t>
            </a:r>
            <a:r>
              <a:rPr kumimoji="1" lang="en-GB" sz="1100" b="1" dirty="0">
                <a:latin typeface="+mj-lt"/>
              </a:rPr>
              <a:t>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6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9" descr="template_inter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67" r="88333" b="7777"/>
          <a:stretch>
            <a:fillRect/>
          </a:stretch>
        </p:blipFill>
        <p:spPr bwMode="auto">
          <a:xfrm>
            <a:off x="0" y="6324600"/>
            <a:ext cx="106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16"/>
          <p:cNvSpPr>
            <a:spLocks noChangeArrowheads="1"/>
          </p:cNvSpPr>
          <p:nvPr/>
        </p:nvSpPr>
        <p:spPr bwMode="auto">
          <a:xfrm>
            <a:off x="914400" y="3200400"/>
            <a:ext cx="76962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  <a:latin typeface="Brush Script MT" pitchFamily="66" charset="0"/>
            </a:endParaRPr>
          </a:p>
        </p:txBody>
      </p:sp>
      <p:pic>
        <p:nvPicPr>
          <p:cNvPr id="34820" name="Picture 8" descr="http://t1.gstatic.com/images?q=tbn:ANd9GcRR0aVjvTOXZBLgBFKXo07AvjMjg2RBOyWXVDX3iTq0H9xWjl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 Box 28"/>
          <p:cNvSpPr txBox="1">
            <a:spLocks noChangeArrowheads="1"/>
          </p:cNvSpPr>
          <p:nvPr/>
        </p:nvSpPr>
        <p:spPr bwMode="auto">
          <a:xfrm>
            <a:off x="5181600" y="3505200"/>
            <a:ext cx="35099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50000"/>
              </a:lnSpc>
              <a:spcBef>
                <a:spcPct val="50000"/>
              </a:spcBef>
            </a:pPr>
            <a:endParaRPr lang="en-US" sz="100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GB" sz="10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4822" name="Picture 27" descr="Logo Pemkot"/>
          <p:cNvPicPr preferRelativeResize="0">
            <a:picLocks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56393">
            <a:off x="4025900" y="2168525"/>
            <a:ext cx="2286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28"/>
          <p:cNvSpPr txBox="1">
            <a:spLocks noChangeArrowheads="1"/>
          </p:cNvSpPr>
          <p:nvPr/>
        </p:nvSpPr>
        <p:spPr bwMode="auto">
          <a:xfrm rot="-336339">
            <a:off x="1663700" y="5313363"/>
            <a:ext cx="7270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50000"/>
              </a:lnSpc>
              <a:spcBef>
                <a:spcPct val="50000"/>
              </a:spcBef>
            </a:pPr>
            <a:endParaRPr lang="en-US" sz="100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Calibri" pitchFamily="34" charset="0"/>
              </a:rPr>
              <a:t>    INSPEKTORAT</a:t>
            </a:r>
            <a:r>
              <a:rPr lang="id-ID" sz="4000" b="1">
                <a:solidFill>
                  <a:schemeClr val="bg1"/>
                </a:solidFill>
                <a:latin typeface="Calibri" pitchFamily="34" charset="0"/>
              </a:rPr>
              <a:t> KOTA SURABAYA</a:t>
            </a:r>
            <a:endParaRPr lang="en-US" sz="4000" b="1">
              <a:solidFill>
                <a:schemeClr val="bg1"/>
              </a:solidFill>
              <a:latin typeface="Calibri" pitchFamily="34" charset="0"/>
            </a:endParaRP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100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GB" sz="1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81050" y="4114800"/>
            <a:ext cx="4933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75000"/>
              </a:lnSpc>
            </a:pPr>
            <a:endParaRPr lang="en-US" sz="4000">
              <a:solidFill>
                <a:srgbClr val="FFC000"/>
              </a:solidFill>
              <a:latin typeface="Brush Script MT" pitchFamily="66" charset="0"/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838200" y="3200400"/>
            <a:ext cx="830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>
              <a:solidFill>
                <a:srgbClr val="FFC000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/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0" y="434975"/>
            <a:ext cx="9144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ts val="2600"/>
              </a:lnSpc>
            </a:pPr>
            <a:r>
              <a:rPr lang="en-US" sz="2400" b="1">
                <a:latin typeface="Arial Black" pitchFamily="34" charset="0"/>
              </a:rPr>
              <a:t>KELURAHAN  MEMPUNYAI  TUGAS</a:t>
            </a:r>
            <a:endParaRPr lang="en-US" b="1">
              <a:solidFill>
                <a:srgbClr val="FF9900"/>
              </a:solidFill>
              <a:latin typeface="Arial Black" pitchFamily="34" charset="0"/>
            </a:endParaRPr>
          </a:p>
          <a:p>
            <a:pPr algn="ctr" eaLnBrk="0" hangingPunct="0">
              <a:lnSpc>
                <a:spcPts val="2600"/>
              </a:lnSpc>
            </a:pPr>
            <a:r>
              <a:rPr lang="en-US">
                <a:solidFill>
                  <a:schemeClr val="tx2"/>
                </a:solidFill>
              </a:rPr>
              <a:t>Pasal  17 Perwali 73 Th 2016</a:t>
            </a:r>
            <a:r>
              <a:rPr lang="en-US">
                <a:solidFill>
                  <a:srgbClr val="FFC000"/>
                </a:solidFill>
              </a:rPr>
              <a:t> </a:t>
            </a:r>
            <a:endParaRPr lang="en-US"/>
          </a:p>
        </p:txBody>
      </p: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762000" y="1581150"/>
            <a:ext cx="8153400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Melaksanakan  Kegiatan Pemerintahan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Melakukan Pemberdayaan Masyarakat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solidFill>
                  <a:srgbClr val="FFFF00"/>
                </a:solidFill>
                <a:cs typeface="Arial" charset="0"/>
              </a:rPr>
              <a:t>Melaksanakan Pelayanan Masyarakat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Memelihara Ketentraman dan Ketertiban Umum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Memelihara Sarana dan Prasarana serta Fasilitas Pelayanan Umum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Melaksanakan Tugas lain Sesuai Ketentuan Peraturan Perundang-Undangan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Melaksanakan Tugas-Tugas lain yang diberikan oleh Camat  sesuai dengan tugas dan fungsinya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81050" y="4114800"/>
            <a:ext cx="4933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75000"/>
              </a:lnSpc>
            </a:pPr>
            <a:endParaRPr lang="en-US" sz="4000">
              <a:solidFill>
                <a:srgbClr val="FFC000"/>
              </a:solidFill>
              <a:latin typeface="Brush Script MT" pitchFamily="66" charset="0"/>
            </a:endParaRPr>
          </a:p>
        </p:txBody>
      </p:sp>
      <p:sp>
        <p:nvSpPr>
          <p:cNvPr id="7171" name="Rectangle 10"/>
          <p:cNvSpPr>
            <a:spLocks noChangeArrowheads="1"/>
          </p:cNvSpPr>
          <p:nvPr/>
        </p:nvSpPr>
        <p:spPr bwMode="auto">
          <a:xfrm>
            <a:off x="838200" y="3200400"/>
            <a:ext cx="830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>
              <a:solidFill>
                <a:srgbClr val="FFC000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/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0" y="304800"/>
            <a:ext cx="9144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ts val="2600"/>
              </a:lnSpc>
            </a:pPr>
            <a:r>
              <a:rPr lang="en-US" sz="2400" b="1">
                <a:latin typeface="Arial Black" pitchFamily="34" charset="0"/>
              </a:rPr>
              <a:t>SEKRETARIS  KELURAHAN  MEMPUNYAI  TUGAS</a:t>
            </a:r>
            <a:endParaRPr lang="en-US" b="1">
              <a:solidFill>
                <a:srgbClr val="FF9900"/>
              </a:solidFill>
              <a:latin typeface="Arial Black" pitchFamily="34" charset="0"/>
            </a:endParaRPr>
          </a:p>
          <a:p>
            <a:pPr algn="ctr" eaLnBrk="0" hangingPunct="0">
              <a:lnSpc>
                <a:spcPts val="2600"/>
              </a:lnSpc>
            </a:pPr>
            <a:r>
              <a:rPr lang="en-US">
                <a:solidFill>
                  <a:schemeClr val="tx2"/>
                </a:solidFill>
              </a:rPr>
              <a:t>Pasal  18 Perwali 73 Th 2016</a:t>
            </a:r>
            <a:r>
              <a:rPr lang="en-US">
                <a:solidFill>
                  <a:srgbClr val="FFC000"/>
                </a:solidFill>
              </a:rPr>
              <a:t> </a:t>
            </a:r>
            <a:endParaRPr lang="en-US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609600" y="1308100"/>
            <a:ext cx="8153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>
                <a:cs typeface="Arial" charset="0"/>
              </a:rPr>
              <a:t>Melaksanakan  Koordinasi Penyusunan Rencana Program, Anggaran dan Laporan Kelurahan\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>
                <a:cs typeface="Arial" charset="0"/>
              </a:rPr>
              <a:t>Melaksanakan  Pembinaan Organisasi dan Ketatalaksanaan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>
                <a:cs typeface="Arial" charset="0"/>
              </a:rPr>
              <a:t>Melaksanakan Pengelolaan Administrasi Kepegawaian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 b="1" i="1">
                <a:solidFill>
                  <a:srgbClr val="FFFF00"/>
                </a:solidFill>
                <a:cs typeface="Arial" charset="0"/>
              </a:rPr>
              <a:t>Melaksanakan Pengelolaan Surat-menyurat , Dokumentasi, Rumah Tangga, Perlengkapan/ peralatan kantor,  Kearsipan dan Perpustakaan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>
                <a:cs typeface="Arial" charset="0"/>
              </a:rPr>
              <a:t>Melaksanakan Hubungan Masayarakat dan Keprotokolan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 b="1" i="1">
                <a:solidFill>
                  <a:srgbClr val="FFFF00"/>
                </a:solidFill>
                <a:cs typeface="Arial" charset="0"/>
              </a:rPr>
              <a:t>Melaksanakan Pengawasan dan Pengendalian Pelaksanaan Tugas di Bidang Ketatusahaan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>
                <a:cs typeface="Arial" charset="0"/>
              </a:rPr>
              <a:t>Melaksanakan Koordinasi Tugas-tugas Kepala Seksi Kelurahan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>
                <a:cs typeface="Arial" charset="0"/>
              </a:rPr>
              <a:t>Melaksanakan Monitoring Barang dan Aset Daerah Yg ada Di Wilayah kelurahan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>
                <a:cs typeface="Arial" charset="0"/>
              </a:rPr>
              <a:t>Melaksanakan Fasilitasi Administrasi  Pelayanan Masyarakat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>
                <a:cs typeface="Arial" charset="0"/>
              </a:rPr>
              <a:t>Melaksanakan Evaluasi dan Pelaporan Pelaksanaan Tugas</a:t>
            </a:r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r>
              <a:rPr lang="en-US" sz="1600">
                <a:cs typeface="Arial" charset="0"/>
              </a:rPr>
              <a:t>Melaksanakan Tugas-tugas lain yg diberikan oleh Lurah sesuai dengantugas dan fungsinya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81050" y="4114800"/>
            <a:ext cx="4933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75000"/>
              </a:lnSpc>
            </a:pPr>
            <a:endParaRPr lang="en-US" sz="4000">
              <a:solidFill>
                <a:srgbClr val="FFC000"/>
              </a:solidFill>
              <a:latin typeface="Brush Script MT" pitchFamily="66" charset="0"/>
            </a:endParaRPr>
          </a:p>
        </p:txBody>
      </p:sp>
      <p:sp>
        <p:nvSpPr>
          <p:cNvPr id="8195" name="Rectangle 10"/>
          <p:cNvSpPr>
            <a:spLocks noChangeArrowheads="1"/>
          </p:cNvSpPr>
          <p:nvPr/>
        </p:nvSpPr>
        <p:spPr bwMode="auto">
          <a:xfrm>
            <a:off x="838200" y="3200400"/>
            <a:ext cx="830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>
              <a:solidFill>
                <a:srgbClr val="FFC000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/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0" y="434975"/>
            <a:ext cx="9144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ts val="2600"/>
              </a:lnSpc>
            </a:pPr>
            <a:r>
              <a:rPr lang="en-US" sz="2400" b="1">
                <a:latin typeface="Arial Black" pitchFamily="34" charset="0"/>
              </a:rPr>
              <a:t>KEPALA  SEKSI  PEMERINTAHAN  KELURAHAN</a:t>
            </a:r>
            <a:endParaRPr lang="en-US" b="1">
              <a:solidFill>
                <a:srgbClr val="FF9900"/>
              </a:solidFill>
              <a:latin typeface="Arial Black" pitchFamily="34" charset="0"/>
            </a:endParaRPr>
          </a:p>
          <a:p>
            <a:pPr algn="ctr" eaLnBrk="0" hangingPunct="0">
              <a:lnSpc>
                <a:spcPts val="2600"/>
              </a:lnSpc>
            </a:pPr>
            <a:r>
              <a:rPr lang="en-US">
                <a:solidFill>
                  <a:schemeClr val="tx2"/>
                </a:solidFill>
              </a:rPr>
              <a:t>Pasal  19 Perwali 73 Th 2016</a:t>
            </a:r>
            <a:r>
              <a:rPr lang="en-US">
                <a:solidFill>
                  <a:srgbClr val="FFC000"/>
                </a:solidFill>
              </a:rPr>
              <a:t> </a:t>
            </a:r>
            <a:endParaRPr lang="en-US"/>
          </a:p>
        </p:txBody>
      </p:sp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762000" y="1581150"/>
            <a:ext cx="8153400" cy="468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Melaksanakan Administrasi Kependudukan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 b="1">
                <a:solidFill>
                  <a:srgbClr val="FFC000"/>
                </a:solidFill>
                <a:cs typeface="Arial" charset="0"/>
              </a:rPr>
              <a:t>MELAKSANAKAN ADMINISTRASI PERTANAHAN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Melaksanakan Administrasi Pajak  Daerah dan Retribusi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Melaksanakan Penyusunan Program di Bidang Pemerintahan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Melaksanakan Pergram Bidang Pemerintahan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Melaksanakan Koordinasi dan Kerjasama dengan Lembaga dan Instansi lain di Bidang Pemerintahan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Melakukan Pengawasan dan Pengendalian di Bidang Pemerintahan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Melakukan Evaluasi dan Pelaporan Pelaksanaan Tugas</a:t>
            </a:r>
          </a:p>
          <a:p>
            <a:pPr marL="342900" indent="-342900">
              <a:lnSpc>
                <a:spcPts val="2800"/>
              </a:lnSpc>
              <a:buFontTx/>
              <a:buAutoNum type="alphaUcPeriod"/>
            </a:pPr>
            <a:r>
              <a:rPr lang="en-US" sz="2000">
                <a:cs typeface="Arial" charset="0"/>
              </a:rPr>
              <a:t>Melaksanakan Tugas-Tugas lain Yang diberikan  oleh Lurah sesuai dengan tugas dan fungsinya</a:t>
            </a:r>
            <a:endParaRPr lang="en-US"/>
          </a:p>
          <a:p>
            <a:pPr marL="342900" indent="-342900">
              <a:lnSpc>
                <a:spcPts val="2400"/>
              </a:lnSpc>
              <a:buFontTx/>
              <a:buAutoNum type="alphaU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76200"/>
            <a:ext cx="586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</a:rPr>
              <a:t>ADMINISTRASI KELURAHAN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err="1">
                <a:latin typeface="+mn-lt"/>
              </a:rPr>
              <a:t>Keseluruhan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kegiatan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pencatatan</a:t>
            </a:r>
            <a:r>
              <a:rPr lang="en-US" sz="1100" b="1" dirty="0">
                <a:latin typeface="+mn-lt"/>
              </a:rPr>
              <a:t> data </a:t>
            </a:r>
            <a:r>
              <a:rPr lang="en-US" sz="1100" b="1" dirty="0" err="1">
                <a:latin typeface="+mn-lt"/>
              </a:rPr>
              <a:t>dan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informasi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mengenai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kegiatan-kegiatan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Kelurahan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pada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Buku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Administrasi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b="1" dirty="0" err="1">
                <a:latin typeface="+mn-lt"/>
              </a:rPr>
              <a:t>Kelurahan</a:t>
            </a:r>
            <a:endParaRPr lang="en-US" sz="11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GB" sz="1100" dirty="0" err="1"/>
              <a:t>Pasal</a:t>
            </a:r>
            <a:r>
              <a:rPr kumimoji="1" lang="en-GB" sz="1100" dirty="0"/>
              <a:t> 1 </a:t>
            </a:r>
            <a:r>
              <a:rPr kumimoji="1" lang="en-GB" sz="1100" dirty="0" err="1"/>
              <a:t>angka</a:t>
            </a:r>
            <a:r>
              <a:rPr kumimoji="1" lang="en-GB" sz="1100" dirty="0"/>
              <a:t> 9 PW 33 </a:t>
            </a:r>
            <a:r>
              <a:rPr kumimoji="1" lang="en-GB" sz="1100" dirty="0" err="1"/>
              <a:t>Th</a:t>
            </a:r>
            <a:r>
              <a:rPr kumimoji="1" lang="en-GB" sz="1100" dirty="0"/>
              <a:t> 2009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/>
              </a:solidFill>
              <a:latin typeface="Brush Script MT" pitchFamily="66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4600" y="1524000"/>
            <a:ext cx="670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FF00"/>
                </a:solidFill>
                <a:latin typeface="Arial Black" pitchFamily="34" charset="0"/>
              </a:rPr>
              <a:t>ADMINISTRASI  UMUM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sz="1400" b="1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b="1" dirty="0" err="1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pencatatan</a:t>
            </a:r>
            <a:r>
              <a:rPr lang="en-US" sz="1400" b="1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data </a:t>
            </a:r>
            <a:r>
              <a:rPr lang="en-US" sz="1400" b="1" dirty="0" err="1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1400" b="1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b="1" dirty="0" err="1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informasi</a:t>
            </a:r>
            <a:r>
              <a:rPr lang="en-US" sz="1400" b="1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b="1" dirty="0" err="1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mengenai</a:t>
            </a:r>
            <a:r>
              <a:rPr lang="en-US" sz="1400" b="1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1400" b="1" dirty="0" err="1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Pemerintahan</a:t>
            </a:r>
            <a:r>
              <a:rPr lang="en-US" sz="1400" b="1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b="1" dirty="0" err="1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Kelurahan</a:t>
            </a:r>
            <a:endParaRPr lang="en-US" sz="1400" b="1" dirty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GB" sz="1400" dirty="0" err="1"/>
              <a:t>Pasal</a:t>
            </a:r>
            <a:r>
              <a:rPr kumimoji="1" lang="en-GB" sz="1400" dirty="0"/>
              <a:t> 1 </a:t>
            </a:r>
            <a:r>
              <a:rPr kumimoji="1" lang="en-GB" sz="1400" dirty="0" err="1"/>
              <a:t>angka</a:t>
            </a:r>
            <a:r>
              <a:rPr kumimoji="1" lang="en-GB" sz="1400" dirty="0"/>
              <a:t> 10 PW 33 </a:t>
            </a:r>
            <a:r>
              <a:rPr kumimoji="1" lang="en-GB" sz="1400" dirty="0" err="1"/>
              <a:t>Th</a:t>
            </a:r>
            <a:r>
              <a:rPr kumimoji="1" lang="en-GB" sz="1400" dirty="0"/>
              <a:t> 2009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/>
              </a:solidFill>
              <a:latin typeface="Brush Script MT" pitchFamily="66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" y="2438400"/>
            <a:ext cx="525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n-lt"/>
              </a:rPr>
              <a:t>ADMINISTRASI PENDUDUK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Kegiatan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pencatatan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data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dan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informasi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mengenai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Penduduk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pada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Buku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Administrasi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Penduduk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Kelurahan</a:t>
            </a:r>
            <a:endParaRPr lang="en-US" sz="1200" b="1" dirty="0">
              <a:solidFill>
                <a:srgbClr val="FFFF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GB" sz="1200" dirty="0" err="1"/>
              <a:t>Pasal</a:t>
            </a:r>
            <a:r>
              <a:rPr kumimoji="1" lang="en-GB" sz="1200" dirty="0"/>
              <a:t> 1 </a:t>
            </a:r>
            <a:r>
              <a:rPr kumimoji="1" lang="en-GB" sz="1200" dirty="0" err="1"/>
              <a:t>angka</a:t>
            </a:r>
            <a:r>
              <a:rPr kumimoji="1" lang="en-GB" sz="1200" dirty="0"/>
              <a:t> 11 PW 33 </a:t>
            </a:r>
            <a:r>
              <a:rPr kumimoji="1" lang="en-GB" sz="1200" dirty="0" err="1"/>
              <a:t>Th</a:t>
            </a:r>
            <a:r>
              <a:rPr kumimoji="1" lang="en-GB" sz="1200" dirty="0"/>
              <a:t> 2009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/>
              </a:solidFill>
              <a:latin typeface="Brush Script MT" pitchFamily="66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9400" y="33528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n-lt"/>
              </a:rPr>
              <a:t>ADMINISTRASI KEUANGAN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Kegiatan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pencatatan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data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dan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informasi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mengenai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Pengelolaan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Keuangan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Kelurahan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pada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Buku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Administrasi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Keuangan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Kelurahan</a:t>
            </a:r>
            <a:endParaRPr lang="en-US" sz="1200" b="1" dirty="0">
              <a:solidFill>
                <a:srgbClr val="FFFF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GB" sz="1200" dirty="0" err="1"/>
              <a:t>Pasal</a:t>
            </a:r>
            <a:r>
              <a:rPr kumimoji="1" lang="en-GB" sz="1200" dirty="0"/>
              <a:t> 1 </a:t>
            </a:r>
            <a:r>
              <a:rPr kumimoji="1" lang="en-GB" sz="1200" dirty="0" err="1"/>
              <a:t>angka</a:t>
            </a:r>
            <a:r>
              <a:rPr kumimoji="1" lang="en-GB" sz="1200" dirty="0"/>
              <a:t> 12 PW 33 </a:t>
            </a:r>
            <a:r>
              <a:rPr kumimoji="1" lang="en-GB" sz="1200" dirty="0" err="1"/>
              <a:t>Th</a:t>
            </a:r>
            <a:r>
              <a:rPr kumimoji="1" lang="en-GB" sz="1200" dirty="0"/>
              <a:t> 2009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/>
              </a:solidFill>
              <a:latin typeface="Brush Script MT" pitchFamily="66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" y="4191000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n-lt"/>
              </a:rPr>
              <a:t>ADMINISTRASI PEMBANGUNAN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Kegiatan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pencatatan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data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dan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informasi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mengenai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 Pembangunan yang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akan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,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sedang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dan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telah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dilaksanakan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pada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Buku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Administrasi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Kelurahan</a:t>
            </a:r>
            <a:endParaRPr lang="en-US" sz="1200" b="1" dirty="0">
              <a:solidFill>
                <a:srgbClr val="FFFF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GB" sz="1200" dirty="0" err="1"/>
              <a:t>Pasal</a:t>
            </a:r>
            <a:r>
              <a:rPr kumimoji="1" lang="en-GB" sz="1200" dirty="0"/>
              <a:t> 1 </a:t>
            </a:r>
            <a:r>
              <a:rPr kumimoji="1" lang="en-GB" sz="1200" dirty="0" err="1"/>
              <a:t>angka</a:t>
            </a:r>
            <a:r>
              <a:rPr kumimoji="1" lang="en-GB" sz="1200" dirty="0"/>
              <a:t> 13 PW 33 </a:t>
            </a:r>
            <a:r>
              <a:rPr kumimoji="1" lang="en-GB" sz="1200" dirty="0" err="1"/>
              <a:t>Th</a:t>
            </a:r>
            <a:r>
              <a:rPr kumimoji="1" lang="en-GB" sz="1200" dirty="0"/>
              <a:t> 2009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/>
              </a:solidFill>
              <a:latin typeface="Brush Script MT" pitchFamily="66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dirty="0">
                <a:solidFill>
                  <a:schemeClr val="bg1"/>
                </a:solidFill>
                <a:latin typeface="Brush Script MT" pitchFamily="66" charset="0"/>
              </a:rPr>
              <a:t>v</a:t>
            </a:r>
            <a:endParaRPr lang="en-US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5334000"/>
            <a:ext cx="541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n-lt"/>
              </a:rPr>
              <a:t>ADMINISTRASI MONOGRAFI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Kegiatan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pencatatan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data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dan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informasi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keadaan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di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wilayah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Kelurahan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, yang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menggambarkan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antara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lain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tentang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batas-batas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yang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dimiliki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,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keadaan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geografis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setempat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,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jumlah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penduduk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,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mata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pencaharian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/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pekerjaan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, agama,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jumlah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Rukaun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Tetangga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dan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Jumlah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Rukun</a:t>
            </a:r>
            <a:r>
              <a:rPr lang="en-US" sz="1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+mn-lt"/>
              </a:rPr>
              <a:t>Warga</a:t>
            </a:r>
            <a:endParaRPr lang="en-US" sz="1200" b="1" dirty="0">
              <a:solidFill>
                <a:srgbClr val="FFFF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GB" sz="1200" dirty="0" err="1"/>
              <a:t>Pasal</a:t>
            </a:r>
            <a:r>
              <a:rPr kumimoji="1" lang="en-GB" sz="1200" dirty="0"/>
              <a:t> 1 </a:t>
            </a:r>
            <a:r>
              <a:rPr kumimoji="1" lang="en-GB" sz="1200" dirty="0" err="1"/>
              <a:t>angka</a:t>
            </a:r>
            <a:r>
              <a:rPr kumimoji="1" lang="en-GB" sz="1200" dirty="0"/>
              <a:t> 14 PW 33 </a:t>
            </a:r>
            <a:r>
              <a:rPr kumimoji="1" lang="en-GB" sz="1200" dirty="0" err="1"/>
              <a:t>Th</a:t>
            </a:r>
            <a:r>
              <a:rPr kumimoji="1" lang="en-GB" sz="1200" dirty="0"/>
              <a:t> 2009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/>
              </a:solidFill>
              <a:latin typeface="Brush Script MT" pitchFamily="66" charset="0"/>
            </a:endParaRPr>
          </a:p>
          <a:p>
            <a:pPr marL="457200" indent="-457200" eaLnBrk="0" fontAlgn="auto" hangingPunct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dirty="0">
                <a:solidFill>
                  <a:schemeClr val="bg1"/>
                </a:solidFill>
                <a:latin typeface="Brush Script MT" pitchFamily="66" charset="0"/>
              </a:rPr>
              <a:t>v</a:t>
            </a:r>
            <a:endParaRPr lang="en-US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228600" y="803275"/>
            <a:ext cx="5054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GB" sz="1400">
                <a:latin typeface="Rockwell Extra Bold" pitchFamily="18" charset="0"/>
              </a:rPr>
              <a:t>JENIS DAN BENTUK ADMINISTRASI KELURAHAN</a:t>
            </a:r>
          </a:p>
          <a:p>
            <a:pPr algn="ctr"/>
            <a:r>
              <a:rPr kumimoji="1" lang="en-GB" sz="1200">
                <a:solidFill>
                  <a:srgbClr val="FFC000"/>
                </a:solidFill>
                <a:latin typeface="Rockwell Extra Bold" pitchFamily="18" charset="0"/>
              </a:rPr>
              <a:t>Pasal 2 PW 33 Th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28600" y="2006600"/>
            <a:ext cx="6858000" cy="3327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90513" indent="-290513" fontAlgn="auto">
              <a:spcBef>
                <a:spcPct val="20000"/>
              </a:spcBef>
              <a:spcAft>
                <a:spcPts val="0"/>
              </a:spcAft>
              <a:tabLst>
                <a:tab pos="1422400" algn="l"/>
              </a:tabLst>
              <a:defRPr/>
            </a:pPr>
            <a:endParaRPr lang="en-US" sz="500" dirty="0">
              <a:solidFill>
                <a:schemeClr val="bg1"/>
              </a:solidFill>
              <a:latin typeface="Tahoma" pitchFamily="34" charset="0"/>
            </a:endParaRPr>
          </a:p>
          <a:p>
            <a:pPr marL="1074738" indent="-342900" fontAlgn="auto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solidFill>
                  <a:schemeClr val="bg2"/>
                </a:solidFill>
                <a:latin typeface="Jokerman" pitchFamily="82" charset="0"/>
              </a:rPr>
              <a:t>BUKU  DATA  KEPUTUSAN  LURAH</a:t>
            </a:r>
          </a:p>
          <a:p>
            <a:pPr marL="1076325" indent="-358775" fontAlgn="auto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ID" b="1" dirty="0">
                <a:solidFill>
                  <a:srgbClr val="FFFF00"/>
                </a:solidFill>
                <a:latin typeface="Jokerman" pitchFamily="82" charset="0"/>
              </a:rPr>
              <a:t>BUKU  DATA  INVENTARIS  KELURAHAN</a:t>
            </a:r>
          </a:p>
          <a:p>
            <a:pPr marL="1076325" indent="-358775" fontAlgn="auto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BUKU  DATA  APARAT  KELURAHAN</a:t>
            </a:r>
          </a:p>
          <a:p>
            <a:pPr marL="1076325" indent="-358775" fontAlgn="auto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ID" b="1" dirty="0">
                <a:solidFill>
                  <a:srgbClr val="FFFF00"/>
                </a:solidFill>
                <a:latin typeface="Jokerman" pitchFamily="82" charset="0"/>
              </a:rPr>
              <a:t>BUKU  DATA  TANAH  DI  KELURAHAN</a:t>
            </a:r>
          </a:p>
          <a:p>
            <a:pPr marL="1076325" indent="-358775" fontAlgn="auto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BUKU  DATA  AGENDA  SURAT, </a:t>
            </a:r>
            <a:r>
              <a:rPr lang="en-ID" b="1" dirty="0" err="1">
                <a:solidFill>
                  <a:schemeClr val="bg2"/>
                </a:solidFill>
                <a:latin typeface="Jokerman" pitchFamily="82" charset="0"/>
              </a:rPr>
              <a:t>meliputi</a:t>
            </a: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:</a:t>
            </a:r>
          </a:p>
          <a:p>
            <a:pPr marL="1435100" indent="-35877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a.	</a:t>
            </a:r>
            <a:r>
              <a:rPr lang="en-ID" b="1" dirty="0" err="1">
                <a:solidFill>
                  <a:schemeClr val="bg2"/>
                </a:solidFill>
                <a:latin typeface="Jokerman" pitchFamily="82" charset="0"/>
              </a:rPr>
              <a:t>Buku</a:t>
            </a: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  data  Agenda  </a:t>
            </a:r>
            <a:r>
              <a:rPr lang="en-ID" b="1" dirty="0" err="1">
                <a:solidFill>
                  <a:schemeClr val="bg2"/>
                </a:solidFill>
                <a:latin typeface="Jokerman" pitchFamily="82" charset="0"/>
              </a:rPr>
              <a:t>Surat</a:t>
            </a: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  </a:t>
            </a:r>
            <a:r>
              <a:rPr lang="en-ID" b="1" dirty="0" err="1">
                <a:solidFill>
                  <a:schemeClr val="bg2"/>
                </a:solidFill>
                <a:latin typeface="Jokerman" pitchFamily="82" charset="0"/>
              </a:rPr>
              <a:t>Masuk</a:t>
            </a:r>
            <a:endParaRPr lang="en-ID" b="1" dirty="0">
              <a:solidFill>
                <a:schemeClr val="bg2"/>
              </a:solidFill>
              <a:latin typeface="Jokerman" pitchFamily="82" charset="0"/>
            </a:endParaRPr>
          </a:p>
          <a:p>
            <a:pPr marL="1435100" indent="-35877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b.	</a:t>
            </a:r>
            <a:r>
              <a:rPr lang="en-ID" b="1" dirty="0" err="1">
                <a:solidFill>
                  <a:schemeClr val="bg2"/>
                </a:solidFill>
                <a:latin typeface="Jokerman" pitchFamily="82" charset="0"/>
              </a:rPr>
              <a:t>Buku</a:t>
            </a: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  data  Agenda  </a:t>
            </a:r>
            <a:r>
              <a:rPr lang="en-ID" b="1" dirty="0" err="1">
                <a:solidFill>
                  <a:schemeClr val="bg2"/>
                </a:solidFill>
                <a:latin typeface="Jokerman" pitchFamily="82" charset="0"/>
              </a:rPr>
              <a:t>Surat</a:t>
            </a: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  </a:t>
            </a:r>
            <a:r>
              <a:rPr lang="en-ID" b="1" dirty="0" err="1">
                <a:solidFill>
                  <a:schemeClr val="bg2"/>
                </a:solidFill>
                <a:latin typeface="Jokerman" pitchFamily="82" charset="0"/>
              </a:rPr>
              <a:t>Keluar</a:t>
            </a:r>
            <a:endParaRPr lang="en-ID" b="1" dirty="0">
              <a:solidFill>
                <a:schemeClr val="bg2"/>
              </a:solidFill>
              <a:latin typeface="Jokerman" pitchFamily="82" charset="0"/>
            </a:endParaRPr>
          </a:p>
          <a:p>
            <a:pPr marL="1076325" indent="-35877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D" b="1" dirty="0">
                <a:solidFill>
                  <a:schemeClr val="bg2"/>
                </a:solidFill>
                <a:latin typeface="Jokerman" pitchFamily="82" charset="0"/>
              </a:rPr>
              <a:t>6.	BUKU  EKSPEDISI</a:t>
            </a:r>
            <a:endParaRPr lang="en-US" b="1" dirty="0">
              <a:solidFill>
                <a:schemeClr val="bg2"/>
              </a:solidFill>
              <a:latin typeface="Jokerman" pitchFamily="82" charset="0"/>
            </a:endParaRPr>
          </a:p>
          <a:p>
            <a:pPr marL="1549400" indent="-342900" fontAlgn="auto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  <a:latin typeface="Tahoma" pitchFamily="34" charset="0"/>
            </a:endParaRPr>
          </a:p>
          <a:p>
            <a:pPr marL="1549400" indent="-342900" fontAlgn="auto">
              <a:spcBef>
                <a:spcPct val="20000"/>
              </a:spcBef>
              <a:spcAft>
                <a:spcPts val="0"/>
              </a:spcAft>
              <a:buFontTx/>
              <a:buAutoNum type="arabicPeriod" startAt="6"/>
              <a:defRPr/>
            </a:pPr>
            <a:endParaRPr lang="en-US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86200" y="6172200"/>
            <a:ext cx="226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GB" sz="1200">
                <a:latin typeface="Nirmala UI" pitchFamily="34" charset="0"/>
                <a:ea typeface="Nirmala UI" pitchFamily="34" charset="0"/>
                <a:cs typeface="Nirmala UI" pitchFamily="34" charset="0"/>
              </a:rPr>
              <a:t>Pasal 3 ayat (1) PW 33 Th 2009</a:t>
            </a:r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457200" y="1152525"/>
            <a:ext cx="773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GB" sz="2800">
                <a:solidFill>
                  <a:schemeClr val="bg2"/>
                </a:solidFill>
                <a:latin typeface="Ravie" pitchFamily="82" charset="0"/>
              </a:rPr>
              <a:t>A D M I N I S T R A S I   U M U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52400" y="228600"/>
            <a:ext cx="8915400" cy="5940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   PENGELOLAAN ADMINISTRASI  KELURAHAN</a:t>
            </a:r>
          </a:p>
          <a:p>
            <a:pPr marL="290513" indent="-290513" fontAlgn="auto">
              <a:spcBef>
                <a:spcPct val="20000"/>
              </a:spcBef>
              <a:spcAft>
                <a:spcPts val="0"/>
              </a:spcAft>
              <a:tabLst>
                <a:tab pos="1422400" algn="l"/>
              </a:tabLst>
              <a:defRPr/>
            </a:pPr>
            <a:endParaRPr lang="en-US" sz="500" dirty="0">
              <a:solidFill>
                <a:schemeClr val="bg1"/>
              </a:solidFill>
              <a:latin typeface="Tahoma" pitchFamily="34" charset="0"/>
            </a:endParaRPr>
          </a:p>
          <a:p>
            <a:pPr marL="15494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dirty="0">
                <a:latin typeface="Tahoma" pitchFamily="34" charset="0"/>
              </a:rPr>
              <a:t>(1)	</a:t>
            </a:r>
            <a:r>
              <a:rPr lang="en-US" sz="1400" b="1" dirty="0">
                <a:solidFill>
                  <a:srgbClr val="FFFF00"/>
                </a:solidFill>
                <a:latin typeface="Tahoma" pitchFamily="34" charset="0"/>
              </a:rPr>
              <a:t>KEPALA BAGIAN ADMINISTRASI PEMERINTAHAN DAN OTONOMI DAERAH</a:t>
            </a:r>
          </a:p>
          <a:p>
            <a:pPr marL="1870075" indent="-342900" fontAlgn="auto">
              <a:spcBef>
                <a:spcPct val="2000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ID" sz="1400" b="1" dirty="0" err="1">
                <a:latin typeface="Tahoma" pitchFamily="34" charset="0"/>
              </a:rPr>
              <a:t>Memberikan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bimbingan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teknis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berupa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pelatihan</a:t>
            </a:r>
            <a:r>
              <a:rPr lang="en-ID" sz="1400" b="1" dirty="0">
                <a:latin typeface="Tahoma" pitchFamily="34" charset="0"/>
              </a:rPr>
              <a:t>, </a:t>
            </a:r>
            <a:r>
              <a:rPr lang="en-ID" sz="1400" b="1" dirty="0" err="1">
                <a:latin typeface="Tahoma" pitchFamily="34" charset="0"/>
              </a:rPr>
              <a:t>supervisi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dan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konsultasi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pelaksanaan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Administrasi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Kelurahan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Tkkecamatan</a:t>
            </a:r>
            <a:r>
              <a:rPr lang="en-ID" sz="1400" b="1" dirty="0">
                <a:latin typeface="Tahoma" pitchFamily="34" charset="0"/>
              </a:rPr>
              <a:t> &amp; </a:t>
            </a:r>
            <a:r>
              <a:rPr lang="en-ID" sz="1400" b="1" dirty="0" err="1">
                <a:latin typeface="Tahoma" pitchFamily="34" charset="0"/>
              </a:rPr>
              <a:t>Kelurahan</a:t>
            </a:r>
            <a:r>
              <a:rPr lang="en-ID" sz="1400" b="1" dirty="0">
                <a:latin typeface="Tahoma" pitchFamily="34" charset="0"/>
              </a:rPr>
              <a:t>.</a:t>
            </a:r>
          </a:p>
          <a:p>
            <a:pPr marL="1870075" indent="-342900" fontAlgn="auto">
              <a:spcBef>
                <a:spcPct val="2000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Melakukan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evaluasi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dan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pengawasan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pelaksanaan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administrasi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Kelurahan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di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Tk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Kecamatan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&amp;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kelurahan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.</a:t>
            </a:r>
          </a:p>
          <a:p>
            <a:pPr marL="1870075" indent="-342900" fontAlgn="auto">
              <a:spcBef>
                <a:spcPct val="2000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ID" sz="1400" b="1" dirty="0" err="1">
                <a:latin typeface="Tahoma" pitchFamily="34" charset="0"/>
              </a:rPr>
              <a:t>Menyediakan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Buku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Administrasi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Kelurahan</a:t>
            </a:r>
            <a:r>
              <a:rPr lang="en-ID" sz="1400" b="1" dirty="0">
                <a:latin typeface="Tahoma" pitchFamily="34" charset="0"/>
              </a:rPr>
              <a:t>.</a:t>
            </a:r>
          </a:p>
          <a:p>
            <a:pPr marL="1870075" indent="-342900" fontAlgn="auto">
              <a:spcBef>
                <a:spcPct val="2000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ID" sz="1400" b="1" dirty="0" err="1">
                <a:latin typeface="Tahoma" pitchFamily="34" charset="0"/>
              </a:rPr>
              <a:t>Menyediakan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perangkat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penunjang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pengoprasian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aplikasi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monografi</a:t>
            </a:r>
            <a:endParaRPr lang="en-US" sz="1400" b="1" dirty="0">
              <a:latin typeface="Tahoma" pitchFamily="34" charset="0"/>
            </a:endParaRPr>
          </a:p>
          <a:p>
            <a:pPr marL="15494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D" sz="1400" b="1" dirty="0">
                <a:latin typeface="Tahoma" pitchFamily="34" charset="0"/>
              </a:rPr>
              <a:t>(2)	</a:t>
            </a:r>
            <a:r>
              <a:rPr lang="en-ID" sz="1400" b="1" dirty="0">
                <a:solidFill>
                  <a:srgbClr val="FFFF00"/>
                </a:solidFill>
                <a:latin typeface="Tahoma" pitchFamily="34" charset="0"/>
              </a:rPr>
              <a:t>CAMAT</a:t>
            </a:r>
          </a:p>
          <a:p>
            <a:pPr marL="1885950" indent="-35877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D" sz="1400" dirty="0">
                <a:latin typeface="Tahoma" pitchFamily="34" charset="0"/>
              </a:rPr>
              <a:t>a	</a:t>
            </a:r>
            <a:r>
              <a:rPr lang="en-ID" sz="1400" b="1" dirty="0" err="1">
                <a:latin typeface="Tahoma" pitchFamily="34" charset="0"/>
              </a:rPr>
              <a:t>Memfasilitasi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Administrasi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Kelurahan</a:t>
            </a:r>
            <a:r>
              <a:rPr lang="en-ID" sz="1400" b="1" dirty="0">
                <a:latin typeface="Tahoma" pitchFamily="34" charset="0"/>
              </a:rPr>
              <a:t>.</a:t>
            </a:r>
          </a:p>
          <a:p>
            <a:pPr marL="1885950" indent="-358775" fontAlgn="auto">
              <a:spcBef>
                <a:spcPct val="20000"/>
              </a:spcBef>
              <a:spcAft>
                <a:spcPts val="0"/>
              </a:spcAft>
              <a:buFontTx/>
              <a:buAutoNum type="alphaLcPeriod" startAt="2"/>
              <a:defRPr/>
            </a:pP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Melakukan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pengawasan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Administrasi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Kelurahan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di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Tk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Kelurahan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.</a:t>
            </a:r>
          </a:p>
          <a:p>
            <a:pPr marL="1885950" indent="-358775" fontAlgn="auto">
              <a:spcBef>
                <a:spcPct val="20000"/>
              </a:spcBef>
              <a:spcAft>
                <a:spcPts val="0"/>
              </a:spcAft>
              <a:buFontTx/>
              <a:buAutoNum type="alphaLcPeriod" startAt="2"/>
              <a:defRPr/>
            </a:pPr>
            <a:r>
              <a:rPr lang="en-ID" sz="1400" b="1" dirty="0" err="1">
                <a:latin typeface="Tahoma" pitchFamily="34" charset="0"/>
              </a:rPr>
              <a:t>Memberikan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bimbingan</a:t>
            </a:r>
            <a:r>
              <a:rPr lang="en-ID" sz="1400" b="1" dirty="0">
                <a:latin typeface="Tahoma" pitchFamily="34" charset="0"/>
              </a:rPr>
              <a:t>, </a:t>
            </a:r>
            <a:r>
              <a:rPr lang="en-ID" sz="1400" b="1" dirty="0" err="1">
                <a:latin typeface="Tahoma" pitchFamily="34" charset="0"/>
              </a:rPr>
              <a:t>supervisi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dan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konsultasi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pelaksanaan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administrasi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Kelurahan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di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Tk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Kelurahan</a:t>
            </a:r>
            <a:r>
              <a:rPr lang="en-ID" sz="1400" b="1" dirty="0">
                <a:latin typeface="Tahoma" pitchFamily="34" charset="0"/>
              </a:rPr>
              <a:t>.</a:t>
            </a:r>
          </a:p>
          <a:p>
            <a:pPr marL="15494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D" sz="1400" b="1" dirty="0">
                <a:latin typeface="Tahoma" pitchFamily="34" charset="0"/>
              </a:rPr>
              <a:t>(3)	</a:t>
            </a:r>
            <a:r>
              <a:rPr lang="en-ID" sz="1400" b="1" dirty="0">
                <a:solidFill>
                  <a:srgbClr val="FFFF00"/>
                </a:solidFill>
                <a:latin typeface="Tahoma" pitchFamily="34" charset="0"/>
              </a:rPr>
              <a:t>LURAH</a:t>
            </a:r>
          </a:p>
          <a:p>
            <a:pPr marL="1884363" indent="-357188" fontAlgn="auto">
              <a:spcBef>
                <a:spcPct val="2000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ID" sz="1400" b="1" dirty="0" err="1">
                <a:latin typeface="Tahoma" pitchFamily="34" charset="0"/>
              </a:rPr>
              <a:t>Melaksanakan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administrasi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Kelurahan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sebagaimana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dimaksud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dalam</a:t>
            </a:r>
            <a:r>
              <a:rPr lang="en-ID" sz="1400" b="1" dirty="0">
                <a:latin typeface="Tahoma" pitchFamily="34" charset="0"/>
              </a:rPr>
              <a:t> </a:t>
            </a:r>
            <a:r>
              <a:rPr lang="en-ID" sz="1400" b="1" dirty="0" err="1">
                <a:latin typeface="Tahoma" pitchFamily="34" charset="0"/>
              </a:rPr>
              <a:t>pasal</a:t>
            </a:r>
            <a:r>
              <a:rPr lang="en-ID" sz="1400" b="1" dirty="0">
                <a:latin typeface="Tahoma" pitchFamily="34" charset="0"/>
              </a:rPr>
              <a:t> 2 PW 33 </a:t>
            </a:r>
            <a:r>
              <a:rPr lang="en-ID" sz="1400" b="1" dirty="0" err="1">
                <a:latin typeface="Tahoma" pitchFamily="34" charset="0"/>
              </a:rPr>
              <a:t>Th</a:t>
            </a:r>
            <a:r>
              <a:rPr lang="en-ID" sz="1400" b="1" dirty="0">
                <a:latin typeface="Tahoma" pitchFamily="34" charset="0"/>
              </a:rPr>
              <a:t> 2009.</a:t>
            </a:r>
          </a:p>
          <a:p>
            <a:pPr marL="1884363" indent="-357188" fontAlgn="auto">
              <a:spcBef>
                <a:spcPct val="2000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Mengkonsultasikan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segala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sesuatu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hal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terkait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permasalahan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yang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timbul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dalam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pelaksanaan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Administrasi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Kelurahan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kepada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Kepala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Bagian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Asdministrasi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Pemerintahan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dan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en-ID" sz="1400" b="1" dirty="0" err="1">
                <a:solidFill>
                  <a:srgbClr val="FFC000"/>
                </a:solidFill>
                <a:latin typeface="Tahoma" pitchFamily="34" charset="0"/>
              </a:rPr>
              <a:t>Otonomi</a:t>
            </a:r>
            <a:r>
              <a:rPr lang="en-ID" sz="1400" b="1" dirty="0">
                <a:solidFill>
                  <a:srgbClr val="FFC000"/>
                </a:solidFill>
                <a:latin typeface="Tahoma" pitchFamily="34" charset="0"/>
              </a:rPr>
              <a:t> Daerah</a:t>
            </a:r>
            <a:r>
              <a:rPr lang="en-ID" sz="1400" b="1" dirty="0">
                <a:latin typeface="Tahoma" pitchFamily="34" charset="0"/>
              </a:rPr>
              <a:t>.</a:t>
            </a:r>
          </a:p>
          <a:p>
            <a:pPr marL="1549400" indent="-342900" fontAlgn="auto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  <a:latin typeface="Tahoma" pitchFamily="34" charset="0"/>
            </a:endParaRPr>
          </a:p>
          <a:p>
            <a:pPr marL="1549400" indent="-342900" fontAlgn="auto">
              <a:spcBef>
                <a:spcPct val="20000"/>
              </a:spcBef>
              <a:spcAft>
                <a:spcPts val="0"/>
              </a:spcAft>
              <a:buFontTx/>
              <a:buAutoNum type="arabicPeriod" startAt="6"/>
              <a:defRPr/>
            </a:pPr>
            <a:endParaRPr lang="en-US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30613" y="5802313"/>
            <a:ext cx="2617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GB"/>
              <a:t>Pasal 6 PW 33 Th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5737</TotalTime>
  <Words>2178</Words>
  <Application>Microsoft Office PowerPoint</Application>
  <PresentationFormat>On-screen Show (4:3)</PresentationFormat>
  <Paragraphs>443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69" baseType="lpstr">
      <vt:lpstr>Arial</vt:lpstr>
      <vt:lpstr>Tahoma</vt:lpstr>
      <vt:lpstr>Wingdings</vt:lpstr>
      <vt:lpstr>Calibri</vt:lpstr>
      <vt:lpstr>Arial Black</vt:lpstr>
      <vt:lpstr>Rockwell Extra Bold</vt:lpstr>
      <vt:lpstr>FontAwesome</vt:lpstr>
      <vt:lpstr>Eras Bold ITC</vt:lpstr>
      <vt:lpstr>Brush Script MT</vt:lpstr>
      <vt:lpstr>Arial Unicode MS</vt:lpstr>
      <vt:lpstr>Jokerman</vt:lpstr>
      <vt:lpstr>Nirmala UI</vt:lpstr>
      <vt:lpstr>Ravie</vt:lpstr>
      <vt:lpstr>Showcard Gothic</vt:lpstr>
      <vt:lpstr>Bahnschrift</vt:lpstr>
      <vt:lpstr>Roboto</vt:lpstr>
      <vt:lpstr>Khmer UI</vt:lpstr>
      <vt:lpstr>Arial Narrow</vt:lpstr>
      <vt:lpstr>Baskerville Old Face</vt:lpstr>
      <vt:lpstr>Calibri Light</vt:lpstr>
      <vt:lpstr>Book Antiqua</vt:lpstr>
      <vt:lpstr>Franklin Gothic Demi</vt:lpstr>
      <vt:lpstr>Berlin Sans FB Demi</vt:lpstr>
      <vt:lpstr>Gill Sans Ultra Bold</vt:lpstr>
      <vt:lpstr>Felix Titling</vt:lpstr>
      <vt:lpstr>Copperplate Gothic Bold</vt:lpstr>
      <vt:lpstr>Bahnschrift SemiBold</vt:lpstr>
      <vt:lpstr>Snap ITC</vt:lpstr>
      <vt:lpstr>Gill Sans MT</vt:lpstr>
      <vt:lpstr>Lucida Bright</vt:lpstr>
      <vt:lpstr>Times New Roman</vt:lpstr>
      <vt:lpstr>Rockwell</vt:lpstr>
      <vt:lpstr>Perpetua Titling MT</vt:lpstr>
      <vt:lpstr>Aharoni</vt:lpstr>
      <vt:lpstr>Goudy Stout</vt:lpstr>
      <vt:lpstr>Arial Rounded MT Bold</vt:lpstr>
      <vt:lpstr>Theme3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22 B3NTUK  NASKAH  DINAS YANG  DI  TANDATANGANI  LURAH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fian</dc:creator>
  <cp:lastModifiedBy>AVATAR</cp:lastModifiedBy>
  <cp:revision>498</cp:revision>
  <dcterms:created xsi:type="dcterms:W3CDTF">2013-12-10T15:36:56Z</dcterms:created>
  <dcterms:modified xsi:type="dcterms:W3CDTF">2020-01-20T04:25:22Z</dcterms:modified>
</cp:coreProperties>
</file>